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86" r:id="rId3"/>
    <p:sldId id="288" r:id="rId4"/>
    <p:sldId id="332" r:id="rId5"/>
    <p:sldId id="294" r:id="rId6"/>
    <p:sldId id="292" r:id="rId7"/>
    <p:sldId id="322" r:id="rId8"/>
    <p:sldId id="299" r:id="rId9"/>
    <p:sldId id="333" r:id="rId10"/>
    <p:sldId id="334" r:id="rId11"/>
    <p:sldId id="335" r:id="rId12"/>
    <p:sldId id="337" r:id="rId13"/>
    <p:sldId id="336" r:id="rId14"/>
    <p:sldId id="331" r:id="rId15"/>
    <p:sldId id="338" r:id="rId16"/>
    <p:sldId id="330" r:id="rId17"/>
  </p:sldIdLst>
  <p:sldSz cx="9144000" cy="6858000" type="screen4x3"/>
  <p:notesSz cx="67818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552"/>
    <a:srgbClr val="6699FF"/>
    <a:srgbClr val="CA6A68"/>
    <a:srgbClr val="9EBD5F"/>
    <a:srgbClr val="6B3305"/>
    <a:srgbClr val="C18457"/>
    <a:srgbClr val="D2DFEE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925" autoAdjust="0"/>
  </p:normalViewPr>
  <p:slideViewPr>
    <p:cSldViewPr snapToObject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noFill/>
        <a:ln w="25383">
          <a:noFill/>
        </a:ln>
      </c:spPr>
    </c:sideWall>
    <c:backWall>
      <c:thickness val="0"/>
      <c:spPr>
        <a:noFill/>
        <a:ln w="25383">
          <a:noFill/>
        </a:ln>
      </c:spPr>
    </c:backWall>
    <c:plotArea>
      <c:layout>
        <c:manualLayout>
          <c:layoutTarget val="inner"/>
          <c:xMode val="edge"/>
          <c:yMode val="edge"/>
          <c:x val="9.6984550840876413E-2"/>
          <c:y val="0.18905558252070187"/>
          <c:w val="0.72650943923879185"/>
          <c:h val="0.762725608697200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525237.4</c:v>
                </c:pt>
                <c:pt idx="1">
                  <c:v>497746.6</c:v>
                </c:pt>
                <c:pt idx="2" formatCode="General">
                  <c:v>496687.1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525237.4</c:v>
                </c:pt>
                <c:pt idx="1">
                  <c:v>497746.6</c:v>
                </c:pt>
                <c:pt idx="2">
                  <c:v>496687.1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156608"/>
        <c:axId val="111158400"/>
        <c:axId val="0"/>
      </c:bar3DChart>
      <c:catAx>
        <c:axId val="11115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2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 algn="ctr">
              <a:defRPr lang="ru-RU" sz="1628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158400"/>
        <c:crosses val="autoZero"/>
        <c:auto val="0"/>
        <c:lblAlgn val="ctr"/>
        <c:lblOffset val="20"/>
        <c:tickLblSkip val="1"/>
        <c:noMultiLvlLbl val="0"/>
      </c:catAx>
      <c:valAx>
        <c:axId val="11115840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395" b="1"/>
            </a:pPr>
            <a:endParaRPr lang="ru-RU"/>
          </a:p>
        </c:txPr>
        <c:crossAx val="111156608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79378353445464289"/>
          <c:y val="0.11571715955887681"/>
          <c:w val="0.1502928761123794"/>
          <c:h val="0.16154604878211881"/>
        </c:manualLayout>
      </c:layout>
      <c:overlay val="0"/>
      <c:txPr>
        <a:bodyPr/>
        <a:lstStyle/>
        <a:p>
          <a:pPr>
            <a:defRPr sz="1861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6382503193545"/>
          <c:y val="8.8549858982530205E-2"/>
          <c:w val="0.70373825400073942"/>
          <c:h val="0.68326356981434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165232252945125"/>
                  <c:y val="-0.274723312319078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470864,4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ru-RU" sz="1196" b="1" dirty="0" smtClean="0">
                      <a:solidFill>
                        <a:schemeClr val="tx1"/>
                      </a:solidFill>
                      <a:effectLst>
                        <a:outerShdw blurRad="38100" dist="38100" dir="2700000" algn="tl" rotWithShape="0">
                          <a:srgbClr val="000000">
                            <a:alpha val="43000"/>
                          </a:srgbClr>
                        </a:outerShdw>
                      </a:effectLst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dirty="0" smtClean="0">
                        <a:solidFill>
                          <a:schemeClr val="tx1"/>
                        </a:solidFill>
                      </a:rPr>
                      <a:t>89,6</a:t>
                    </a:r>
                    <a:r>
                      <a:rPr lang="en-US" sz="1196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6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4441799426235"/>
                  <c:y val="4.71596998928188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54373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dirty="0" smtClean="0">
                        <a:solidFill>
                          <a:schemeClr val="tx1"/>
                        </a:solidFill>
                      </a:rPr>
                      <a:t>10,4%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6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26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0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470864.4</c:v>
                </c:pt>
                <c:pt idx="1">
                  <c:v>54373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  <a:bevelB prst="slope"/>
            </a:sp3d>
          </c:spPr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7.8593234504904769E-2"/>
                  <c:y val="2.61267145656433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 ;</a:t>
                    </a:r>
                  </a:p>
                  <a:p>
                    <a:r>
                      <a:rPr lang="ru-RU" dirty="0" smtClean="0"/>
                      <a:t>5,3 %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251842821323311E-2"/>
                  <c:y val="-3.99138024141495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 62,5% 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50699109538683E-2"/>
                  <c:y val="-2.07752639672490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7,5 %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523794860837924E-2"/>
                  <c:y val="-1.40265484449976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 5,4%</a:t>
                    </a:r>
                  </a:p>
                  <a:p>
                    <a:endParaRPr lang="ru-RU" dirty="0" smtClean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467304625199361E-2"/>
                  <c:y val="-6.262230919765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19,3 %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418856162532755E-2"/>
                  <c:y val="-1.3066854559574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
трансферты 
общего </a:t>
                    </a:r>
                    <a:r>
                      <a:rPr lang="ru-RU" dirty="0" smtClean="0"/>
                      <a:t>характера;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15,0 % 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Прочие; </a:t>
                    </a:r>
                  </a:p>
                  <a:p>
                    <a:r>
                      <a:rPr lang="ru-RU" dirty="0" smtClean="0"/>
                      <a:t>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67">
                <a:noFill/>
              </a:ln>
            </c:spPr>
            <c:txPr>
              <a:bodyPr/>
              <a:lstStyle/>
              <a:p>
                <a:pPr>
                  <a:defRPr sz="1199" b="1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5"/>
                <c:pt idx="0">
                  <c:v>27884.799999999999</c:v>
                </c:pt>
                <c:pt idx="1">
                  <c:v>328151.09999999998</c:v>
                </c:pt>
                <c:pt idx="2">
                  <c:v>39220.5</c:v>
                </c:pt>
                <c:pt idx="3">
                  <c:v>28599.200000000001</c:v>
                </c:pt>
                <c:pt idx="4">
                  <c:v>101381.8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расходов </a:t>
            </a:r>
            <a:r>
              <a:rPr lang="ru-RU" dirty="0" smtClean="0"/>
              <a:t>бюджета по </a:t>
            </a:r>
            <a:r>
              <a:rPr lang="ru-RU" dirty="0"/>
              <a:t>направлениям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по направлениям 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0.25251334117824026"/>
                  <c:y val="9.1210795699702609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272007,3</a:t>
                    </a:r>
                  </a:p>
                  <a:p>
                    <a:r>
                      <a:rPr lang="ru-RU" b="1" dirty="0" smtClean="0"/>
                      <a:t> тыс. руб. 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455830917897464E-2"/>
                  <c:y val="-6.6312783046407781E-2"/>
                </c:manualLayout>
              </c:layout>
              <c:tx>
                <c:rich>
                  <a:bodyPr/>
                  <a:lstStyle/>
                  <a:p>
                    <a:pPr>
                      <a:defRPr sz="1798" b="1"/>
                    </a:pPr>
                    <a:r>
                      <a:rPr lang="ru-RU" sz="1799" b="1" dirty="0"/>
                      <a:t> </a:t>
                    </a:r>
                    <a:r>
                      <a:rPr lang="ru-RU" sz="1799" b="1" dirty="0" smtClean="0"/>
                      <a:t>34567</a:t>
                    </a:r>
                    <a:r>
                      <a:rPr lang="ru-RU" sz="1799" b="1" baseline="0" dirty="0" smtClean="0"/>
                      <a:t> </a:t>
                    </a:r>
                  </a:p>
                  <a:p>
                    <a:pPr>
                      <a:defRPr sz="1798" b="1"/>
                    </a:pPr>
                    <a:r>
                      <a:rPr lang="ru-RU" sz="1799" b="1" dirty="0" smtClean="0"/>
                      <a:t>тыс. </a:t>
                    </a:r>
                  </a:p>
                  <a:p>
                    <a:pPr>
                      <a:defRPr sz="1798" b="1"/>
                    </a:pPr>
                    <a:r>
                      <a:rPr lang="ru-RU" sz="1799" b="1" dirty="0" smtClean="0"/>
                      <a:t>руб. </a:t>
                    </a:r>
                    <a:endParaRPr lang="ru-RU" sz="1800" b="1" dirty="0"/>
                  </a:p>
                </c:rich>
              </c:tx>
              <c:numFmt formatCode="_(&quot;р.&quot;* #,##0.00_);_(&quot;р.&quot;* \(#,##0.00\);_(&quot;р.&quot;* &quot;-&quot;??_);_(@_)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549817993622064E-2"/>
                  <c:y val="-0.11159231849525823"/>
                </c:manualLayout>
              </c:layout>
              <c:tx>
                <c:rich>
                  <a:bodyPr/>
                  <a:lstStyle/>
                  <a:p>
                    <a:pPr>
                      <a:defRPr sz="1797" b="1"/>
                    </a:pPr>
                    <a:r>
                      <a:rPr lang="ru-RU" sz="1799" b="1" dirty="0" smtClean="0"/>
                      <a:t>28599,2</a:t>
                    </a:r>
                  </a:p>
                  <a:p>
                    <a:pPr>
                      <a:defRPr sz="1797" b="1"/>
                    </a:pPr>
                    <a:r>
                      <a:rPr lang="ru-RU" sz="1799" b="1" dirty="0" smtClean="0"/>
                      <a:t> тыс. </a:t>
                    </a:r>
                  </a:p>
                  <a:p>
                    <a:pPr>
                      <a:defRPr sz="1797" b="1"/>
                    </a:pPr>
                    <a:r>
                      <a:rPr lang="ru-RU" sz="1799" b="1" dirty="0" smtClean="0"/>
                      <a:t>руб. </a:t>
                    </a:r>
                    <a:endParaRPr lang="ru-RU" sz="1800" dirty="0"/>
                  </a:p>
                </c:rich>
              </c:tx>
              <c:numFmt formatCode="_(&quot;р.&quot;* #,##0.00_);_(&quot;р.&quot;* \(#,##0.00\);_(&quot;р.&quot;* &quot;-&quot;??_);_(@_)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269924012322652E-2"/>
                  <c:y val="-3.63762170009309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77062 </a:t>
                    </a:r>
                  </a:p>
                  <a:p>
                    <a:r>
                      <a:rPr lang="ru-RU" b="1" dirty="0" smtClean="0"/>
                      <a:t>тыс. руб. 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743454099886255"/>
                  <c:y val="0.2382331592318495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 </a:t>
                    </a:r>
                    <a:r>
                      <a:rPr lang="ru-RU" b="1" dirty="0" smtClean="0"/>
                      <a:t>         </a:t>
                    </a:r>
                  </a:p>
                  <a:p>
                    <a:r>
                      <a:rPr lang="ru-RU" b="1" dirty="0" smtClean="0"/>
                      <a:t>113001,9</a:t>
                    </a:r>
                  </a:p>
                  <a:p>
                    <a:endParaRPr lang="ru-RU" b="1" dirty="0" smtClean="0"/>
                  </a:p>
                  <a:p>
                    <a:r>
                      <a:rPr lang="ru-RU" b="1" dirty="0" smtClean="0"/>
                      <a:t> тыс. руб. 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_(&quot;р.&quot;* #,##0.00_);_(&quot;р.&quot;* \(#,##0.00\);_(&quot;р.&quot;* &quot;-&quot;??_);_(@_)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Заработная плата с начислениями </c:v>
                </c:pt>
                <c:pt idx="1">
                  <c:v>Оплата коммунальных услуг и приобретение кательно-печного топлива
                                        </c:v>
                </c:pt>
                <c:pt idx="2">
                  <c:v>Социальное обеспечение</c:v>
                </c:pt>
                <c:pt idx="3">
                  <c:v>Межбюджетные трансферты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272007.3</c:v>
                </c:pt>
                <c:pt idx="1">
                  <c:v>34567</c:v>
                </c:pt>
                <c:pt idx="2">
                  <c:v>28599.200000000001</c:v>
                </c:pt>
                <c:pt idx="3">
                  <c:v>77062</c:v>
                </c:pt>
                <c:pt idx="4">
                  <c:v>113001.9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65640705111417608"/>
          <c:y val="9.3455029832982595E-2"/>
          <c:w val="0.33456756929774023"/>
          <c:h val="0.90654497016701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0.13249</cdr:x>
      <cdr:y>0.22217</cdr:y>
    </cdr:from>
    <cdr:to>
      <cdr:x>0.22203</cdr:x>
      <cdr:y>0.27039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5561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0.20853</cdr:x>
      <cdr:y>0.22217</cdr:y>
    </cdr:from>
    <cdr:to>
      <cdr:x>0.29807</cdr:x>
      <cdr:y>0.27039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77070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525237,4</a:t>
          </a:r>
        </a:p>
        <a:p xmlns:a="http://schemas.openxmlformats.org/drawingml/2006/main">
          <a:endParaRPr lang="ru-RU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0.3697</cdr:x>
      <cdr:y>0.34245</cdr:y>
    </cdr:from>
    <cdr:to>
      <cdr:x>0.45923</cdr:x>
      <cdr:y>0.39067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973214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0.45028</cdr:x>
      <cdr:y>0.22505</cdr:y>
    </cdr:from>
    <cdr:to>
      <cdr:x>0.56417</cdr:x>
      <cdr:y>0.39067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21276" y="1008211"/>
          <a:ext cx="915923" cy="741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497746,6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0.61145</cdr:x>
      <cdr:y>0.34245</cdr:y>
    </cdr:from>
    <cdr:to>
      <cdr:x>0.70098</cdr:x>
      <cdr:y>0.39067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917430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0.69203</cdr:x>
      <cdr:y>0.2572</cdr:y>
    </cdr:from>
    <cdr:to>
      <cdr:x>0.78157</cdr:x>
      <cdr:y>0.39067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65496" y="1152227"/>
          <a:ext cx="720105" cy="597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496687,1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0.19842</cdr:x>
      <cdr:y>0.70058</cdr:y>
    </cdr:from>
    <cdr:to>
      <cdr:x>0.31335</cdr:x>
      <cdr:y>0.8887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8769" y="34054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410861-8458-48A6-9E95-3B13050187C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9750"/>
            <a:ext cx="2938463" cy="495300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67BC9AF-C070-4F3F-84EA-FEF902DCAC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8263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3520B0-7F4A-4F99-BD6E-8C8D839A24D1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38463" cy="49530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9750"/>
            <a:ext cx="2938463" cy="495300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A1F6232-9A76-4E42-9A23-E3C23D2B2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3297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AD39-5633-488C-9B53-24F68A59541A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C3EA-F6C5-46B5-B8DD-E06964B69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33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C994-E612-4A55-B7C5-1C9A0972D725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DC9C-72EB-477B-BAFD-152460DAED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63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6C71-46F2-45DB-AF07-558CA10565DE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9147-1D8E-433C-A659-01759E33D4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336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B0C6-30D8-42A3-AF66-C843F4301E98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F356-E718-403E-9371-289155C9DC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55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916F-F873-4B42-956F-B68975FCB4AF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996A2-0F4A-4353-87BA-82ECBB980A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9839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AFFE-A3E1-4EA5-8A1C-39DA8E8CE808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CDEE-4BCD-403D-89A8-216BD503E2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26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828B-8C73-49C7-A404-316EBD0B0371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007B3-08DF-4922-B006-392244B04F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27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5A64-9352-45A0-B349-A549E344C9F5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109AB-B615-40D6-A6E0-2A9B40E16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770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D646-BA5B-4DD1-B327-3D762E7DE0BC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F4928-C875-4FD8-9A76-F4C2E00E0D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84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728D-E001-455B-97C0-F87CF191E03A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2B09A-FF33-4A23-BA87-35DF38534C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58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D69C-2136-4698-A4F8-9B5E4C848D09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6869-AE6E-4348-B949-AC7C6B1F19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03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B018-367D-4E89-B5DF-3A539C7531C7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9D22A-E32A-4843-AAAE-5B9678F8EE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59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5C86-3793-4F7D-8791-A832BAB2E1A2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8211B-EB41-4AC6-8316-DFB6C23A37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49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DD9E-2AB4-48C6-9270-73CC5B8EDFBF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7D1EA-2A1B-4C20-99CD-4689AAD09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7258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94DB-699C-4140-892A-0629101B091D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0CBA-4AB2-466C-88EB-71EECD42D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71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1852-F229-4469-9B24-2E420AD483A0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6771-CB3E-4706-91E6-C80D056718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327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0836-F528-4493-93BE-8828070F2BCD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B405-C64E-49EC-BD87-B727BE43D9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8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D8B2-FE17-4D0F-8B2E-16FA404E774B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EF776-9722-4141-967B-B8D53E5D5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37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6A7B-AE1D-4CB0-9327-D5C8476609F4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64F75-F02B-4599-BB88-5546B16FE5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2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2693-35AF-4D8E-86F2-4444387FA591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228F-6693-4CE2-B57C-3E61433A7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DD9A-F325-45C8-8686-07E266D59265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B99F8-6265-4742-8778-544BF272A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27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CF2A-C1FD-4779-8023-7916BC19E576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E2D5-BEE7-49EB-BC8E-E771173EF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90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0040C-8BA1-41C7-80B8-6311E84349F9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8A34CD0-0F5A-45DF-83A1-A8F8F2501C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8D0C1-F083-481C-934C-A33EF549A82C}" type="datetimeFigureOut">
              <a:rPr lang="ru-RU"/>
              <a:pPr>
                <a:defRPr/>
              </a:pPr>
              <a:t>16.11.2021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8CAD24-0A19-4984-B16E-236C68ABA0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9893" y="1484784"/>
            <a:ext cx="4653137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Бюджет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для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граждан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5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2389188" y="4076700"/>
            <a:ext cx="4572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700" b="1"/>
              <a:t>к решению Белозерской районной Думы Курганской области </a:t>
            </a:r>
          </a:p>
          <a:p>
            <a:pPr algn="ctr"/>
            <a:r>
              <a:rPr lang="ru-RU" altLang="ru-RU" sz="1700" b="1"/>
              <a:t>«О бюджете Белозерского района на 2022 год  и на плановый период 2023 и 2024 годов»</a:t>
            </a:r>
            <a:endParaRPr lang="ru-RU" altLang="ru-RU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540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формировать и исполнять </a:t>
            </a: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по программам?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79388" y="981075"/>
            <a:ext cx="8785225" cy="511175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повышения эффективности и  результативности бюджетных расходов принято решение: формировать и исполнять расходную часть бюджета  Белозерского района через реализацию муниципальных  программ.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Преимуществом программного бюджета является распределение расходов не по ведомственному принципу, а по программам. Муниципальная программа имеет цель, задачи и показатели эффективности, которые отражают степень их достижения (решения), то есть действия и бюджетные средства направлены на достижение заданного результата.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Муниципальная программа Белозерского района (далее муниципальная программа) – комплекс мероприятий, увязанных по ресурсам, исполнителям и срокам, направленных на достижение конкретной цели в сфере социального, экономического, культурного и иного развития Белозерского района, улучшение качества жизни населения.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Белозерского района на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в разрезе муниципальных программ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62980"/>
              </p:ext>
            </p:extLst>
          </p:nvPr>
        </p:nvGraphicFramePr>
        <p:xfrm>
          <a:off x="468313" y="1406525"/>
          <a:ext cx="8496300" cy="530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015"/>
                <a:gridCol w="1440285"/>
              </a:tblGrid>
              <a:tr h="365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Расходы </a:t>
                      </a:r>
                      <a:r>
                        <a:rPr lang="ru-RU" sz="1800" baseline="0" dirty="0" smtClean="0"/>
                        <a:t> бюджета Белозерского района всего:</a:t>
                      </a:r>
                      <a:endParaRPr lang="ru-RU" sz="1800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525237,4</a:t>
                      </a:r>
                      <a:endParaRPr lang="ru-RU" sz="1800" dirty="0"/>
                    </a:p>
                  </a:txBody>
                  <a:tcPr marL="91433" marR="91433" marT="45723" marB="45723"/>
                </a:tc>
              </a:tr>
              <a:tr h="365782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из них расходы на реализацию муниципальных программ ,</a:t>
                      </a:r>
                      <a:r>
                        <a:rPr lang="ru-RU" sz="1400" i="1" baseline="0" dirty="0" smtClean="0"/>
                        <a:t> всего:</a:t>
                      </a:r>
                      <a:endParaRPr lang="ru-RU" sz="1400" i="1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482477,6</a:t>
                      </a:r>
                      <a:endParaRPr lang="ru-RU" sz="18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1564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«Энергосбережение и повышение энергетической эффективности в бюджетной сфере и коммунальном хозяйстве» на 2021 -2025 годы и на период до 2025 года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«Развитие Единой дежурно-диспетчерской службы Белозерского района» на 2019-2021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1477,2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«Развитие агропромышленного комплекса в Белозерском районе» на 2021-2025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1233,2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«О развитии и поддержке малого и среднего предпринимательства в Белозерском районе» на 2021-2025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1564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«Патриотическое воспитание граждан и подготовка допризывной молодежи Белозерского района к военной службе» на 2021-2024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5458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«Реализация государственной молодежной политики на территории Белозерского района» на 2021-2025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«Развитие физической культуры и спорта в Белозерском районе» на 2020-2024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191"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Муниципальная программа Белозерского района «Сохранение и развитие культуры Белозерского района» на 2021-2025 годы</a:t>
                      </a:r>
                      <a:endParaRPr lang="ru-RU" sz="1400" i="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47127,0</a:t>
                      </a:r>
                      <a:endParaRPr lang="ru-RU" sz="14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Белозерского района на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в разрезе муниципальных программ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75365"/>
              </p:ext>
            </p:extLst>
          </p:nvPr>
        </p:nvGraphicFramePr>
        <p:xfrm>
          <a:off x="648073" y="1125538"/>
          <a:ext cx="8280400" cy="539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099"/>
                <a:gridCol w="1565301"/>
              </a:tblGrid>
              <a:tr h="518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Муниципальная программа Белозерского района «Развитие образования в Белозерском районе» на 2021-2024 годы</a:t>
                      </a: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346736,6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</a:tr>
              <a:tr h="7314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«Гармонизация межэтнических и межконфессиональных отношений и профилактики проявлений экстремизма в Белозерском районе Курганской области» на 2020-2022 годы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«Обеспечение жильем молодых семей в Белозерском районе» на 2021-2025 годы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1633,6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«Функционирование Финансового отдела Администрации Белозерского района» на 2021-2023 годы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6803,0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«Улучшение условий и охраны труда в Белозерском районе» на 2022-2024 годы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«Содействие занятости населения Белозерского района» на 2022-2024 годы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«Развитие муниципальной службы в Белозерском районе» на 2017-2022 годы</a:t>
                      </a: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«Управление муниципальными финансами и регулирование межбюджетных отношений» на 2020-2025 годы</a:t>
                      </a: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77062,0</a:t>
                      </a:r>
                    </a:p>
                    <a:p>
                      <a:endParaRPr lang="ru-RU" sz="1400" dirty="0"/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«Доступная среда для инвалидов» на 2021-2023 годы</a:t>
                      </a:r>
                      <a:endParaRPr lang="ru-RU" sz="1400" dirty="0"/>
                    </a:p>
                  </a:txBody>
                  <a:tcPr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программа Белозерского района «Обеспечение общественного порядка и противодействие преступности в Белозерском районе» на 2021-2025 годы</a:t>
                      </a:r>
                      <a:endParaRPr lang="ru-RU" sz="1400" dirty="0"/>
                    </a:p>
                  </a:txBody>
                  <a:tcPr marT="45669" marB="4566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 marT="45669" marB="4566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40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2636912"/>
            <a:ext cx="8740080" cy="5534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Бюджет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2022-2024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годов сохраняет свою социальную  направленность. Приоритетами  расходов определены сферы образования, социальной политики, культуры, укрепление материально-технической базы учреждений бюджетной сферы. В Белозерском районе с 2012 года успешно  реализуются Указы Президента Российской федерации в части повышения заработной платы работников бюджетной сферы. Расходы  бюджета  Белозерского района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году составят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525237,4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прирост 13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% к уровню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2021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года. В качестве основных приоритетов формирования бюджетных расходов определены следующие подходы: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В первоочередном порядке должны быть обеспечены выплата заработной платы с начислениями, приобретение продуктов питания, оплата коммунальных услуг и приобретение топлива. Расходы бюджета Белозерского района на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 по первоочередным статьям сложились следующим образом: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- на выплату заработной платы с начислениями на нее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272007,3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51,8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%; оплата коммунальных услуг и приобретение топлива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34567,0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6,6%;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межбюджетным  трансфертам (на выплату заработной платы и оплату коммунальных услуг) в 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77062,0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14,7%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в общем объеме  расходов бюджета. На содержание учреждений образования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году планируется направить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328151,1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  Предусмотрены расходы на питание обучающихся из малоимущих семей  на условиях </a:t>
            </a:r>
            <a:r>
              <a:rPr lang="ru-RU" sz="1400" b="1" dirty="0" err="1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софинансирования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 с областным бюджетом в сумме 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2399,0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 , в том числе  за счет средств областного бюджета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1714,0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руб., за счет собственных средств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685,6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На содержание учреждений культуры будет направлено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39220,5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 руб.  </a:t>
            </a: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1204"/>
              </p:ext>
            </p:extLst>
          </p:nvPr>
        </p:nvGraphicFramePr>
        <p:xfrm>
          <a:off x="449263" y="404813"/>
          <a:ext cx="8586787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8"/>
          <p:cNvSpPr txBox="1">
            <a:spLocks noChangeArrowheads="1"/>
          </p:cNvSpPr>
          <p:nvPr/>
        </p:nvSpPr>
        <p:spPr bwMode="auto">
          <a:xfrm>
            <a:off x="1979613" y="2420938"/>
            <a:ext cx="5997575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>
                <a:latin typeface="Arial" charset="0"/>
              </a:rPr>
              <a:t>Брошюра подготовлена:</a:t>
            </a:r>
          </a:p>
          <a:p>
            <a:pPr eaLnBrk="1" hangingPunct="1"/>
            <a:r>
              <a:rPr lang="ru-RU" altLang="ru-RU" sz="1400" b="1">
                <a:latin typeface="Arial" charset="0"/>
              </a:rPr>
              <a:t>Финансовым отделом Администрации Белозерского  района</a:t>
            </a:r>
          </a:p>
          <a:p>
            <a:pPr eaLnBrk="1" hangingPunct="1"/>
            <a:endParaRPr lang="ru-RU" altLang="ru-RU" sz="1800" b="1">
              <a:latin typeface="Arial" charset="0"/>
            </a:endParaRPr>
          </a:p>
          <a:p>
            <a:pPr eaLnBrk="1" hangingPunct="1"/>
            <a:r>
              <a:rPr lang="ru-RU" altLang="ru-RU" sz="1800" b="1">
                <a:latin typeface="Arial" charset="0"/>
              </a:rPr>
              <a:t>Контактные данные, адрес: </a:t>
            </a:r>
          </a:p>
          <a:p>
            <a:pPr eaLnBrk="1" hangingPunct="1"/>
            <a:r>
              <a:rPr lang="ru-RU" altLang="ru-RU" sz="1800" b="1">
                <a:latin typeface="Arial" charset="0"/>
              </a:rPr>
              <a:t>К</a:t>
            </a:r>
            <a:r>
              <a:rPr lang="ru-RU" altLang="ru-RU" sz="1400" b="1">
                <a:latin typeface="Arial" charset="0"/>
              </a:rPr>
              <a:t>урганская область, село Белозерское, улица Карла Маркса, 16  </a:t>
            </a:r>
          </a:p>
          <a:p>
            <a:pPr eaLnBrk="1" hangingPunct="1"/>
            <a:r>
              <a:rPr lang="ru-RU" altLang="ru-RU" sz="1400" b="1">
                <a:latin typeface="Arial" charset="0"/>
              </a:rPr>
              <a:t>Телефон: 8 (35232) 2-90-35, 2-95-53</a:t>
            </a:r>
            <a:endParaRPr lang="ru-RU" altLang="ru-RU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51520" y="260648"/>
            <a:ext cx="8721118" cy="626469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Белозерский район расположен в северной части Курганской области 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Протяженность района с севера на юг 78 км и с запада на восток 67 км.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Связь с областным центром автодорожная. Общая земельная площадь района-342,5 тыс. га, в т. ч. Земли сельскохозяйственного назначения – 198,1 тыс. га. Лесной фонд составляет 127,7 тыс. га. На территории района расположено 12 охотничьих хозяйств, общей площадью 305,3 тыс. га, все они переданы в долгосрочное пользование. В районе насчитывается 7 рыбопромысловых участков, в том числе переданных в пользование – 4. На территории района располагаются 10 месторождений полезных ископаемых, 1 из них передано в пользование и 1 разрабатывается.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 Район состоит из 18 сельсоветов, 71 населенного пункта. 38 населенных пунктов соединены с административным центром района – с. Белозерское  дорогами с твердым  покрытием. На территории района проживает по состоянию 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01.01.2020г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14476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человек.  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Основное направление экономики района – производство сельскохозяйственной продукции. На территории района работают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10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сельскохозяйственных  предприятий,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17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крестьянских (фермерских) хозяйств,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4 организации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в сфере переработки сельскохозяйственной продукции производства пищевых продуктов.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Налоговая  политика Белозерского района на предстоящий среднесрочный период нацелена на решение следующих стратегических задач:</a:t>
            </a:r>
          </a:p>
          <a:p>
            <a:pPr indent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- Обеспечение финансовой устойчивости районного и бюджетов поселений;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Формирование благоприятного  инвестиционного климата на территории района для повышения инвестиционной и предпринимательской активности ;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Повышение эффективности налоговой системы, обеспечивающей бюджетную устойчивость в среднесрочной и долгосрочной перспективе.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395288" y="0"/>
            <a:ext cx="8229600" cy="1125538"/>
          </a:xfrm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Административно-территориальное деление Белозерского района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73889"/>
              </p:ext>
            </p:extLst>
          </p:nvPr>
        </p:nvGraphicFramePr>
        <p:xfrm>
          <a:off x="2195513" y="908050"/>
          <a:ext cx="4378325" cy="5595935"/>
        </p:xfrm>
        <a:graphic>
          <a:graphicData uri="http://schemas.openxmlformats.org/drawingml/2006/table">
            <a:tbl>
              <a:tblPr/>
              <a:tblGrid>
                <a:gridCol w="2848007"/>
                <a:gridCol w="1530318"/>
              </a:tblGrid>
              <a:tr h="983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</a:t>
                      </a:r>
                    </a:p>
                    <a:p>
                      <a:pPr algn="l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населения,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14476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Баяракский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Белозерский сельсовет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Боровлянский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4951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1003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Боровской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1166               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Вагинский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Зарослинский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Камаганский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Нижнетобольный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Новодостоваловский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Памятинский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Пьянковский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Речкинский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Рычковский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Светлодольский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Скатинский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Скопинский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Ягоднинский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сельсовет</a:t>
                      </a: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779" marR="7779" marT="77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Основные понятия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5438" y="765175"/>
            <a:ext cx="8351837" cy="965200"/>
          </a:xfrm>
          <a:prstGeom prst="roundRect">
            <a:avLst/>
          </a:prstGeom>
          <a:gradFill flip="none" rotWithShape="1"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r>
              <a:rPr lang="ru-RU" sz="2000" dirty="0">
                <a:solidFill>
                  <a:schemeClr val="tx1"/>
                </a:solidFill>
              </a:rPr>
              <a:t>- форма образования и расходования денежных средств, предназначенных для решения задач и функций государства и местного самоуправления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411760" y="2060848"/>
            <a:ext cx="3823038" cy="67022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поступающие в бюджет денежные средства</a:t>
            </a:r>
          </a:p>
        </p:txBody>
      </p:sp>
      <p:sp>
        <p:nvSpPr>
          <p:cNvPr id="16" name="Прямоугольник 5"/>
          <p:cNvSpPr>
            <a:spLocks noChangeArrowheads="1"/>
          </p:cNvSpPr>
          <p:nvPr/>
        </p:nvSpPr>
        <p:spPr bwMode="auto">
          <a:xfrm>
            <a:off x="187325" y="4581525"/>
            <a:ext cx="8632825" cy="615950"/>
          </a:xfrm>
          <a:prstGeom prst="rect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94000">
                <a:schemeClr val="accent3"/>
              </a:gs>
            </a:gsLst>
            <a:lin ang="2700000" scaled="1"/>
          </a:gradFill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700" b="1" dirty="0">
                <a:latin typeface="Calibri" pitchFamily="34" charset="0"/>
                <a:cs typeface="+mn-cs"/>
              </a:rPr>
              <a:t>Расходы бюджета </a:t>
            </a:r>
            <a:r>
              <a:rPr lang="ru-RU" altLang="ru-RU" sz="1700" dirty="0">
                <a:latin typeface="Calibri" pitchFamily="34" charset="0"/>
                <a:cs typeface="+mn-cs"/>
              </a:rPr>
              <a:t>– это денежные средства, направляемые на финансовое обеспечение задач и функций государства и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8004" y="2996952"/>
            <a:ext cx="3879939" cy="1408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СОБСТВЕННЫЕ ДОХОДЫ БЮДЖЕТА</a:t>
            </a:r>
          </a:p>
          <a:p>
            <a:pPr algn="ctr" eaLnBrk="1" hangingPunct="1"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виды доходов, закрепленные на постоянной основе полностью или частично за соответствующими бюджетами законодательством Российская Федерации</a:t>
            </a:r>
          </a:p>
          <a:p>
            <a:pPr algn="ctr" eaLnBrk="1" hangingPunct="1">
              <a:defRPr/>
            </a:pPr>
            <a:r>
              <a:rPr lang="ru-RU" sz="14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16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2728" y="2996952"/>
            <a:ext cx="4254945" cy="1408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 defTabSz="400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БЕЗВОЗМЕЗДНЫЕ ПОСТУПЛЕНИЯ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Поступающие в бюджет денежные средства на безвозвратной и безвозмездной основе из вышестоящего бюджета(межбюджетные трансферты в виде дотаций, субсидий, субвенций), а также перечисления от физических и юридических лиц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4013" y="5445125"/>
            <a:ext cx="81375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Если расходная часть бюджета превышает доходную, то бюджет сводится с </a:t>
            </a:r>
            <a:r>
              <a:rPr lang="ru-RU" b="1" u="sng" dirty="0">
                <a:solidFill>
                  <a:schemeClr val="tx1"/>
                </a:solidFill>
              </a:rPr>
              <a:t>дефицитом</a:t>
            </a:r>
            <a:r>
              <a:rPr lang="ru-RU" b="1" dirty="0">
                <a:solidFill>
                  <a:schemeClr val="tx1"/>
                </a:solidFill>
              </a:rPr>
              <a:t>. Превышение доходов над расходами образует положительный остаток (</a:t>
            </a:r>
            <a:r>
              <a:rPr lang="ru-RU" b="1" u="sng" dirty="0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6238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24525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027588"/>
              </p:ext>
            </p:extLst>
          </p:nvPr>
        </p:nvGraphicFramePr>
        <p:xfrm>
          <a:off x="250825" y="836613"/>
          <a:ext cx="8042275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Основные параметры бюджета Белозерского района,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2097088"/>
            <a:ext cx="817562" cy="180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Структура доходов бюджета Белозерского района в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107692"/>
              </p:ext>
            </p:extLst>
          </p:nvPr>
        </p:nvGraphicFramePr>
        <p:xfrm>
          <a:off x="2489200" y="3365500"/>
          <a:ext cx="4089400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102364" y="2595512"/>
            <a:ext cx="2815035" cy="3047801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ДОТАЦИИ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242731,0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На выравнивание бюджетной обеспеченности субъектов РФ и на обеспечение сбалансированности бюджетов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300" b="1" dirty="0">
                <a:solidFill>
                  <a:schemeClr val="tx1"/>
                </a:solidFill>
              </a:rPr>
              <a:t>- </a:t>
            </a:r>
            <a:r>
              <a:rPr lang="ru-RU" sz="1300" b="1" dirty="0">
                <a:solidFill>
                  <a:schemeClr val="tx1"/>
                </a:solidFill>
              </a:rPr>
              <a:t>СУБСИДИИ </a:t>
            </a:r>
            <a:r>
              <a:rPr lang="ru-RU" sz="1300" b="1" dirty="0" smtClean="0">
                <a:solidFill>
                  <a:schemeClr val="tx1"/>
                </a:solidFill>
              </a:rPr>
              <a:t>31586,0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СУБВЕНЦИИ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182472,4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-МЕЖБЮДЖЕТНЫЕ      ТРАНСФЕРТЫ-14075,0 тыс. руб.</a:t>
            </a:r>
            <a:endParaRPr lang="ru-RU" sz="13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2271" y="1260190"/>
            <a:ext cx="2881139" cy="651110"/>
          </a:xfrm>
          <a:prstGeom prst="roundRect">
            <a:avLst/>
          </a:prstGeom>
          <a:gradFill flip="none" rotWithShape="1">
            <a:gsLst>
              <a:gs pos="8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93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16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10250" name="Прямоугольник 20"/>
          <p:cNvSpPr>
            <a:spLocks noChangeArrowheads="1"/>
          </p:cNvSpPr>
          <p:nvPr/>
        </p:nvSpPr>
        <p:spPr bwMode="auto">
          <a:xfrm>
            <a:off x="6088063" y="2033588"/>
            <a:ext cx="28146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300" b="1" dirty="0"/>
              <a:t>В </a:t>
            </a:r>
            <a:r>
              <a:rPr lang="ru-RU" altLang="ru-RU" sz="1300" b="1" dirty="0" smtClean="0"/>
              <a:t>2022 </a:t>
            </a:r>
            <a:r>
              <a:rPr lang="ru-RU" altLang="ru-RU" sz="1300" b="1" dirty="0"/>
              <a:t>году из областного бюджета будут перечислены</a:t>
            </a:r>
            <a:r>
              <a:rPr lang="en-US" altLang="ru-RU" sz="1300" b="1" dirty="0"/>
              <a:t>:</a:t>
            </a:r>
            <a:endParaRPr lang="ru-RU" altLang="ru-RU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11500" y="2033588"/>
            <a:ext cx="292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ДОХОДЫ БЮДЖЕТА Белозерского района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525237,4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6796" y="1268760"/>
            <a:ext cx="2927598" cy="651110"/>
          </a:xfrm>
          <a:prstGeom prst="roundRect">
            <a:avLst/>
          </a:prstGeom>
          <a:gradFill flip="none" rotWithShape="1">
            <a:gsLst>
              <a:gs pos="33000">
                <a:schemeClr val="tx2">
                  <a:lumMod val="20000"/>
                  <a:lumOff val="80000"/>
                </a:schemeClr>
              </a:gs>
              <a:gs pos="1000">
                <a:schemeClr val="accent1"/>
              </a:gs>
              <a:gs pos="21000">
                <a:schemeClr val="accent6">
                  <a:lumMod val="40000"/>
                  <a:lumOff val="60000"/>
                </a:schemeClr>
              </a:gs>
              <a:gs pos="3000">
                <a:schemeClr val="accent1">
                  <a:lumMod val="40000"/>
                  <a:lumOff val="60000"/>
                </a:schemeClr>
              </a:gs>
              <a:gs pos="2000">
                <a:schemeClr val="accent6"/>
              </a:gs>
              <a:gs pos="68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438" y="2506026"/>
            <a:ext cx="3076165" cy="3327174"/>
          </a:xfrm>
          <a:prstGeom prst="roundRect">
            <a:avLst/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     Налог на доходы физических лиц – </a:t>
            </a:r>
            <a:r>
              <a:rPr lang="ru-RU" sz="1300" b="1" dirty="0" smtClean="0">
                <a:solidFill>
                  <a:schemeClr val="tx1"/>
                </a:solidFill>
              </a:rPr>
              <a:t>41975,0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использования имущества – </a:t>
            </a:r>
            <a:r>
              <a:rPr lang="ru-RU" sz="1300" b="1" dirty="0" smtClean="0">
                <a:solidFill>
                  <a:schemeClr val="tx1"/>
                </a:solidFill>
              </a:rPr>
              <a:t>1496,0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оказания платных услуг (работ) и компенсации затрат государства  - </a:t>
            </a:r>
            <a:r>
              <a:rPr lang="ru-RU" sz="1300" b="1" dirty="0" smtClean="0">
                <a:solidFill>
                  <a:schemeClr val="tx1"/>
                </a:solidFill>
              </a:rPr>
              <a:t>6190,0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продажи материальных и нематериальных активов – </a:t>
            </a:r>
            <a:r>
              <a:rPr lang="ru-RU" sz="1300" b="1" dirty="0" smtClean="0">
                <a:solidFill>
                  <a:schemeClr val="tx1"/>
                </a:solidFill>
              </a:rPr>
              <a:t>368,0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Структура расходов бюджета Белозерского района на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2022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год, тыс. руб.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692150"/>
            <a:ext cx="81438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Всего расходы бюджета Белозерского района, сформированные по разделам на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2022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год</a:t>
            </a:r>
          </a:p>
          <a:p>
            <a:pPr algn="ctr" eaLnBrk="1" hangingPunct="1">
              <a:defRPr/>
            </a:pP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525237,4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тыс. руб.(сумма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;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871002"/>
              </p:ext>
            </p:extLst>
          </p:nvPr>
        </p:nvGraphicFramePr>
        <p:xfrm>
          <a:off x="646112" y="1463675"/>
          <a:ext cx="795655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граждан из бюджета Белозерского района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r"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52123"/>
              </p:ext>
            </p:extLst>
          </p:nvPr>
        </p:nvGraphicFramePr>
        <p:xfrm>
          <a:off x="639763" y="692150"/>
          <a:ext cx="7921625" cy="321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4021"/>
                <a:gridCol w="1247604"/>
              </a:tblGrid>
              <a:tr h="914672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Ежегодная персональная денежная выплата гражданам, удостоенным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звания «Почетный гражданин Белозерского района»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Содержание детей в приемных семьях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11716,0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27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Выплата вознаграждения опекунам (попечителям),приемным родителям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8820,0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Содержание детей в семьях опекунов (попечителей)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2472,0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467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Выплаты единовременного денежного пособия при получении усыновленным (удочеренным) ребенком основного общего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150,0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граждан из бюджета Белозерского района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r"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31041"/>
              </p:ext>
            </p:extLst>
          </p:nvPr>
        </p:nvGraphicFramePr>
        <p:xfrm>
          <a:off x="395288" y="1397000"/>
          <a:ext cx="8208962" cy="283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9558"/>
                <a:gridCol w="1389404"/>
              </a:tblGrid>
              <a:tr h="91460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Меры социальной поддержки лиц, проживающих и работающих в сельских населенных пунктах, рабочих поселках (поселках городского типа)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0" marB="457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10690,0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0" marB="457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и оздоровление детей в лагерях дневного пребывания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391,5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детей, находящихся в трудной жизненной ситуации, в лагерях дневного пребывания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726,0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  <a:tr h="6402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детей в загородных оздоровительных лагерях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301,7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10433</TotalTime>
  <Words>1525</Words>
  <Application>Microsoft Office PowerPoint</Application>
  <PresentationFormat>Экран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</dc:creator>
  <cp:lastModifiedBy>Popova_LI</cp:lastModifiedBy>
  <cp:revision>746</cp:revision>
  <cp:lastPrinted>2019-11-15T09:35:48Z</cp:lastPrinted>
  <dcterms:created xsi:type="dcterms:W3CDTF">2011-06-29T04:10:59Z</dcterms:created>
  <dcterms:modified xsi:type="dcterms:W3CDTF">2021-11-16T08:18:16Z</dcterms:modified>
</cp:coreProperties>
</file>