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26" r:id="rId2"/>
    <p:sldId id="455" r:id="rId3"/>
    <p:sldId id="421" r:id="rId4"/>
    <p:sldId id="423" r:id="rId5"/>
    <p:sldId id="42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08B34A62-5E54-474F-BD97-AC6A8DFFBFEE}">
          <p14:sldIdLst>
            <p14:sldId id="424"/>
          </p14:sldIdLst>
        </p14:section>
        <p14:section name="Альменевский округ" id="{6196AFAA-2288-48E9-B02D-C2F2BBD411C3}">
          <p14:sldIdLst>
            <p14:sldId id="273"/>
            <p14:sldId id="267"/>
            <p14:sldId id="268"/>
            <p14:sldId id="274"/>
          </p14:sldIdLst>
        </p14:section>
        <p14:section name="Белозерский район" id="{4FE43AC4-5A84-472A-9BB6-3B7F86FEC466}">
          <p14:sldIdLst>
            <p14:sldId id="426"/>
            <p14:sldId id="455"/>
            <p14:sldId id="421"/>
            <p14:sldId id="423"/>
            <p14:sldId id="425"/>
          </p14:sldIdLst>
        </p14:section>
        <p14:section name="Варгашинский район" id="{BE4E077A-D0FF-4705-B20F-8A4E81B4D287}">
          <p14:sldIdLst>
            <p14:sldId id="337"/>
            <p14:sldId id="338"/>
            <p14:sldId id="343"/>
            <p14:sldId id="342"/>
            <p14:sldId id="341"/>
          </p14:sldIdLst>
        </p14:section>
        <p14:section name="Далматовский район" id="{FF261596-1297-4EC4-A97E-785654B25BAB}">
          <p14:sldIdLst>
            <p14:sldId id="394"/>
            <p14:sldId id="370"/>
            <p14:sldId id="371"/>
            <p14:sldId id="456"/>
            <p14:sldId id="395"/>
            <p14:sldId id="396"/>
            <p14:sldId id="397"/>
          </p14:sldIdLst>
        </p14:section>
        <p14:section name="Звериноголовский район" id="{33A19355-CEEE-43B9-8F4C-F7CAEB6767BB}">
          <p14:sldIdLst>
            <p14:sldId id="320"/>
            <p14:sldId id="321"/>
            <p14:sldId id="376"/>
            <p14:sldId id="323"/>
            <p14:sldId id="385"/>
            <p14:sldId id="386"/>
          </p14:sldIdLst>
        </p14:section>
        <p14:section name="Каргапольский район" id="{EB04BF0A-F727-42E1-A83E-B31662AEB2E4}">
          <p14:sldIdLst>
            <p14:sldId id="383"/>
            <p14:sldId id="382"/>
            <p14:sldId id="381"/>
          </p14:sldIdLst>
        </p14:section>
        <p14:section name="Катайский район" id="{B731D8AE-8177-4E4B-BE16-578AD327538B}">
          <p14:sldIdLst>
            <p14:sldId id="398"/>
            <p14:sldId id="335"/>
            <p14:sldId id="336"/>
            <p14:sldId id="399"/>
            <p14:sldId id="400"/>
          </p14:sldIdLst>
        </p14:section>
        <p14:section name="Кетовский район" id="{A8850DAB-2C93-4BE4-BBB6-624B213D49CE}">
          <p14:sldIdLst>
            <p14:sldId id="401"/>
            <p14:sldId id="402"/>
            <p14:sldId id="316"/>
            <p14:sldId id="404"/>
            <p14:sldId id="405"/>
            <p14:sldId id="406"/>
          </p14:sldIdLst>
        </p14:section>
        <p14:section name="Куртамышский округ" id="{B3F6CE45-3CA1-4F60-890A-6CD06B8FE726}">
          <p14:sldIdLst>
            <p14:sldId id="264"/>
            <p14:sldId id="256"/>
            <p14:sldId id="265"/>
            <p14:sldId id="266"/>
            <p14:sldId id="384"/>
          </p14:sldIdLst>
        </p14:section>
        <p14:section name="Лебяжьевский район" id="{BD74989F-ABA0-4DBA-BBD4-61243F4978E2}">
          <p14:sldIdLst>
            <p14:sldId id="359"/>
            <p14:sldId id="360"/>
          </p14:sldIdLst>
        </p14:section>
        <p14:section name="Макушинский район" id="{A9889DA5-7105-4B47-819A-1BDCFA9E18CB}">
          <p14:sldIdLst>
            <p14:sldId id="361"/>
            <p14:sldId id="362"/>
            <p14:sldId id="363"/>
          </p14:sldIdLst>
        </p14:section>
        <p14:section name="Мишкинский район" id="{DE9D563B-BA2C-4DBA-8611-5C15B86BB025}">
          <p14:sldIdLst>
            <p14:sldId id="307"/>
            <p14:sldId id="308"/>
            <p14:sldId id="309"/>
            <p14:sldId id="310"/>
            <p14:sldId id="380"/>
            <p14:sldId id="379"/>
          </p14:sldIdLst>
        </p14:section>
        <p14:section name="Мокроусовский район" id="{22CBC11C-D91F-47AA-9FB1-20AA2AF543F4}">
          <p14:sldIdLst>
            <p14:sldId id="377"/>
            <p14:sldId id="378"/>
          </p14:sldIdLst>
        </p14:section>
        <p14:section name="Петуховский округ" id="{DC4ABFBD-4442-4955-BF9A-E68060EE3361}">
          <p14:sldIdLst>
            <p14:sldId id="388"/>
            <p14:sldId id="389"/>
            <p14:sldId id="391"/>
            <p14:sldId id="392"/>
          </p14:sldIdLst>
        </p14:section>
        <p14:section name="Раздел без заголовка" id="{8F896A49-C03D-4552-8C8E-47CA57976EEE}">
          <p14:sldIdLst>
            <p14:sldId id="458"/>
            <p14:sldId id="459"/>
            <p14:sldId id="460"/>
          </p14:sldIdLst>
        </p14:section>
        <p14:section name="Половинский район" id="{2EDF17CF-501A-47CB-9FDF-133AA6ADB1ED}">
          <p14:sldIdLst>
            <p14:sldId id="411"/>
            <p14:sldId id="353"/>
            <p14:sldId id="354"/>
            <p14:sldId id="412"/>
            <p14:sldId id="413"/>
          </p14:sldIdLst>
        </p14:section>
        <p14:section name="Притобольный район" id="{6A259106-AE27-4F23-9A30-B291C7E04BE5}">
          <p14:sldIdLst>
            <p14:sldId id="407"/>
            <p14:sldId id="349"/>
            <p14:sldId id="350"/>
            <p14:sldId id="351"/>
            <p14:sldId id="408"/>
            <p14:sldId id="409"/>
            <p14:sldId id="410"/>
          </p14:sldIdLst>
        </p14:section>
        <p14:section name="Сафакулевский район" id="{32DA9F84-C4A2-42E1-9FC9-2F5FEFACC5AC}">
          <p14:sldIdLst>
            <p14:sldId id="356"/>
            <p14:sldId id="357"/>
            <p14:sldId id="358"/>
          </p14:sldIdLst>
        </p14:section>
        <p14:section name="Целинный округ" id="{8F884528-FD2B-4104-B46D-3A989E0EF140}">
          <p14:sldIdLst>
            <p14:sldId id="283"/>
            <p14:sldId id="317"/>
            <p14:sldId id="374"/>
            <p14:sldId id="375"/>
            <p14:sldId id="387"/>
          </p14:sldIdLst>
        </p14:section>
        <p14:section name="Шатровский район" id="{3D866430-0604-40E6-A3DF-FAFC2299C02D}">
          <p14:sldIdLst>
            <p14:sldId id="428"/>
            <p14:sldId id="429"/>
            <p14:sldId id="430"/>
          </p14:sldIdLst>
        </p14:section>
        <p14:section name="Шумихинский округ" id="{2C588DE7-BA4B-426A-839F-8DFDED3470AE}">
          <p14:sldIdLst>
            <p14:sldId id="325"/>
            <p14:sldId id="326"/>
            <p14:sldId id="327"/>
          </p14:sldIdLst>
        </p14:section>
        <p14:section name="Юргамышский район" id="{D0264067-83BF-4E38-B5A5-8738B9B155E8}">
          <p14:sldIdLst>
            <p14:sldId id="311"/>
            <p14:sldId id="312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42B2"/>
    <a:srgbClr val="0C98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226" autoAdjust="0"/>
  </p:normalViewPr>
  <p:slideViewPr>
    <p:cSldViewPr snapToGrid="0">
      <p:cViewPr varScale="1">
        <p:scale>
          <a:sx n="60" d="100"/>
          <a:sy n="60" d="100"/>
        </p:scale>
        <p:origin x="-96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924E9-4D18-4978-9D70-3A37E05A78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9279EB-1980-4F4E-A060-9D8C6AA18D44}">
      <dgm:prSet phldrT="[Текст]"/>
      <dgm:spPr/>
      <dgm:t>
        <a:bodyPr/>
        <a:lstStyle/>
        <a:p>
          <a:r>
            <a:rPr lang="ru-RU" dirty="0" smtClean="0"/>
            <a:t>Общая площадь</a:t>
          </a:r>
          <a:endParaRPr lang="ru-RU" dirty="0"/>
        </a:p>
      </dgm:t>
    </dgm:pt>
    <dgm:pt modelId="{1D614C8F-F165-4217-8970-24FCCDC7FC8D}" type="parTrans" cxnId="{EBCF1B0A-E205-4B35-A3B3-2B0F5018E0DF}">
      <dgm:prSet/>
      <dgm:spPr/>
      <dgm:t>
        <a:bodyPr/>
        <a:lstStyle/>
        <a:p>
          <a:endParaRPr lang="ru-RU"/>
        </a:p>
      </dgm:t>
    </dgm:pt>
    <dgm:pt modelId="{0747D38A-840E-426C-AC28-376DBD0A6AC9}" type="sibTrans" cxnId="{EBCF1B0A-E205-4B35-A3B3-2B0F5018E0DF}">
      <dgm:prSet/>
      <dgm:spPr/>
      <dgm:t>
        <a:bodyPr/>
        <a:lstStyle/>
        <a:p>
          <a:endParaRPr lang="ru-RU"/>
        </a:p>
      </dgm:t>
    </dgm:pt>
    <dgm:pt modelId="{4F37D5FA-1C44-48EC-A2EE-A4F213246858}">
      <dgm:prSet phldrT="[Текст]" custT="1"/>
      <dgm:spPr/>
      <dgm:t>
        <a:bodyPr/>
        <a:lstStyle/>
        <a:p>
          <a:r>
            <a:rPr lang="ru-RU" sz="1800" dirty="0" smtClean="0"/>
            <a:t>342 562 га</a:t>
          </a:r>
          <a:endParaRPr lang="ru-RU" sz="1800" dirty="0"/>
        </a:p>
      </dgm:t>
    </dgm:pt>
    <dgm:pt modelId="{A32E5A85-CD60-4FF5-BAE1-350F3F159270}" type="parTrans" cxnId="{478B5147-9A00-49A1-8606-8F5C141DBAD4}">
      <dgm:prSet/>
      <dgm:spPr/>
      <dgm:t>
        <a:bodyPr/>
        <a:lstStyle/>
        <a:p>
          <a:endParaRPr lang="ru-RU"/>
        </a:p>
      </dgm:t>
    </dgm:pt>
    <dgm:pt modelId="{CB0F7AA9-6DA4-45AB-8202-091197056A1F}" type="sibTrans" cxnId="{478B5147-9A00-49A1-8606-8F5C141DBAD4}">
      <dgm:prSet/>
      <dgm:spPr/>
      <dgm:t>
        <a:bodyPr/>
        <a:lstStyle/>
        <a:p>
          <a:endParaRPr lang="ru-RU"/>
        </a:p>
      </dgm:t>
    </dgm:pt>
    <dgm:pt modelId="{B6D0CC3E-25DA-416C-BD8B-3FE7854E533C}">
      <dgm:prSet phldrT="[Текст]" custT="1"/>
      <dgm:spPr/>
      <dgm:t>
        <a:bodyPr/>
        <a:lstStyle/>
        <a:p>
          <a:r>
            <a:rPr lang="ru-RU" sz="1500" dirty="0" smtClean="0"/>
            <a:t>Численность населения</a:t>
          </a:r>
          <a:endParaRPr lang="ru-RU" sz="1500" dirty="0"/>
        </a:p>
      </dgm:t>
    </dgm:pt>
    <dgm:pt modelId="{36705DCF-A598-480B-B665-3DDC71D7A078}" type="parTrans" cxnId="{7EA5E744-7801-4EC7-BCD4-0A2434CAE449}">
      <dgm:prSet/>
      <dgm:spPr/>
      <dgm:t>
        <a:bodyPr/>
        <a:lstStyle/>
        <a:p>
          <a:endParaRPr lang="ru-RU"/>
        </a:p>
      </dgm:t>
    </dgm:pt>
    <dgm:pt modelId="{8CDAF73F-0597-4387-BEAD-7F3BA87B5F08}" type="sibTrans" cxnId="{7EA5E744-7801-4EC7-BCD4-0A2434CAE449}">
      <dgm:prSet/>
      <dgm:spPr/>
      <dgm:t>
        <a:bodyPr/>
        <a:lstStyle/>
        <a:p>
          <a:endParaRPr lang="ru-RU"/>
        </a:p>
      </dgm:t>
    </dgm:pt>
    <dgm:pt modelId="{CF6E5891-C933-4C15-A187-971AB2555CFD}">
      <dgm:prSet phldrT="[Текст]" custT="1"/>
      <dgm:spPr/>
      <dgm:t>
        <a:bodyPr/>
        <a:lstStyle/>
        <a:p>
          <a:r>
            <a:rPr lang="ru-RU" sz="1800" b="0" dirty="0" smtClean="0">
              <a:latin typeface="+mn-lt"/>
            </a:rPr>
            <a:t>14 476 чел.</a:t>
          </a:r>
          <a:endParaRPr lang="ru-RU" sz="1800" b="0" dirty="0">
            <a:latin typeface="+mn-lt"/>
          </a:endParaRPr>
        </a:p>
      </dgm:t>
    </dgm:pt>
    <dgm:pt modelId="{8002EE43-608C-4F3F-9EEA-096ED8E90D60}" type="parTrans" cxnId="{9BD95B40-1352-4C09-81E1-7099A43B1DAE}">
      <dgm:prSet/>
      <dgm:spPr/>
      <dgm:t>
        <a:bodyPr/>
        <a:lstStyle/>
        <a:p>
          <a:endParaRPr lang="ru-RU"/>
        </a:p>
      </dgm:t>
    </dgm:pt>
    <dgm:pt modelId="{FE00270B-0B58-4C4E-B28A-6A8CAEB70780}" type="sibTrans" cxnId="{9BD95B40-1352-4C09-81E1-7099A43B1DAE}">
      <dgm:prSet/>
      <dgm:spPr/>
      <dgm:t>
        <a:bodyPr/>
        <a:lstStyle/>
        <a:p>
          <a:endParaRPr lang="ru-RU"/>
        </a:p>
      </dgm:t>
    </dgm:pt>
    <dgm:pt modelId="{C706D14D-EE2E-4913-B008-7D1A4CB335B9}" type="pres">
      <dgm:prSet presAssocID="{53E924E9-4D18-4978-9D70-3A37E05A78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833B14D-49AA-4060-A10F-AB5D01113A91}" type="pres">
      <dgm:prSet presAssocID="{5F9279EB-1980-4F4E-A060-9D8C6AA18D44}" presName="root" presStyleCnt="0">
        <dgm:presLayoutVars>
          <dgm:chMax/>
          <dgm:chPref/>
        </dgm:presLayoutVars>
      </dgm:prSet>
      <dgm:spPr/>
    </dgm:pt>
    <dgm:pt modelId="{2ABC977F-94FA-4EE9-AF92-B0024BA1DD96}" type="pres">
      <dgm:prSet presAssocID="{5F9279EB-1980-4F4E-A060-9D8C6AA18D44}" presName="rootComposite" presStyleCnt="0">
        <dgm:presLayoutVars/>
      </dgm:prSet>
      <dgm:spPr/>
    </dgm:pt>
    <dgm:pt modelId="{0CE8D996-5207-4A1F-960F-03FAC820AABA}" type="pres">
      <dgm:prSet presAssocID="{5F9279EB-1980-4F4E-A060-9D8C6AA18D44}" presName="ParentAccent" presStyleLbl="alignNode1" presStyleIdx="0" presStyleCnt="2"/>
      <dgm:spPr/>
    </dgm:pt>
    <dgm:pt modelId="{68E5D38D-2912-4431-A603-F50745D85B12}" type="pres">
      <dgm:prSet presAssocID="{5F9279EB-1980-4F4E-A060-9D8C6AA18D44}" presName="ParentSmallAccent" presStyleLbl="fgAcc1" presStyleIdx="0" presStyleCnt="2"/>
      <dgm:spPr/>
    </dgm:pt>
    <dgm:pt modelId="{074D2384-F8A6-499E-AF5A-5D0BE01499BC}" type="pres">
      <dgm:prSet presAssocID="{5F9279EB-1980-4F4E-A060-9D8C6AA18D44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F12F7-879D-4509-BE8E-87A7FF601989}" type="pres">
      <dgm:prSet presAssocID="{5F9279EB-1980-4F4E-A060-9D8C6AA18D44}" presName="childShape" presStyleCnt="0">
        <dgm:presLayoutVars>
          <dgm:chMax val="0"/>
          <dgm:chPref val="0"/>
        </dgm:presLayoutVars>
      </dgm:prSet>
      <dgm:spPr/>
    </dgm:pt>
    <dgm:pt modelId="{154928ED-1BCA-493E-8B4B-3E8D8CBAAB10}" type="pres">
      <dgm:prSet presAssocID="{4F37D5FA-1C44-48EC-A2EE-A4F213246858}" presName="childComposite" presStyleCnt="0">
        <dgm:presLayoutVars>
          <dgm:chMax val="0"/>
          <dgm:chPref val="0"/>
        </dgm:presLayoutVars>
      </dgm:prSet>
      <dgm:spPr/>
    </dgm:pt>
    <dgm:pt modelId="{76FF1B77-0BFA-4E35-98A8-0D264A8A48E2}" type="pres">
      <dgm:prSet presAssocID="{4F37D5FA-1C44-48EC-A2EE-A4F213246858}" presName="ChildAccent" presStyleLbl="solidFgAcc1" presStyleIdx="0" presStyleCnt="2"/>
      <dgm:spPr/>
    </dgm:pt>
    <dgm:pt modelId="{E5CA5C7C-D971-44B0-B5CD-D90619B5D8CF}" type="pres">
      <dgm:prSet presAssocID="{4F37D5FA-1C44-48EC-A2EE-A4F21324685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483D9-C21A-41EB-B59A-6ABB630C042D}" type="pres">
      <dgm:prSet presAssocID="{B6D0CC3E-25DA-416C-BD8B-3FE7854E533C}" presName="root" presStyleCnt="0">
        <dgm:presLayoutVars>
          <dgm:chMax/>
          <dgm:chPref/>
        </dgm:presLayoutVars>
      </dgm:prSet>
      <dgm:spPr/>
    </dgm:pt>
    <dgm:pt modelId="{7E6C078C-9974-4E71-8541-B0C4B4097E45}" type="pres">
      <dgm:prSet presAssocID="{B6D0CC3E-25DA-416C-BD8B-3FE7854E533C}" presName="rootComposite" presStyleCnt="0">
        <dgm:presLayoutVars/>
      </dgm:prSet>
      <dgm:spPr/>
    </dgm:pt>
    <dgm:pt modelId="{C8EAC3F9-3DC2-42AE-8D8F-190BDF31E3DB}" type="pres">
      <dgm:prSet presAssocID="{B6D0CC3E-25DA-416C-BD8B-3FE7854E533C}" presName="ParentAccent" presStyleLbl="alignNode1" presStyleIdx="1" presStyleCnt="2"/>
      <dgm:spPr/>
    </dgm:pt>
    <dgm:pt modelId="{564AB655-403B-4515-8C25-7306624C4D8F}" type="pres">
      <dgm:prSet presAssocID="{B6D0CC3E-25DA-416C-BD8B-3FE7854E533C}" presName="ParentSmallAccent" presStyleLbl="fgAcc1" presStyleIdx="1" presStyleCnt="2"/>
      <dgm:spPr/>
    </dgm:pt>
    <dgm:pt modelId="{23ECCEB6-C2E4-4CE6-83AF-8FE150A62724}" type="pres">
      <dgm:prSet presAssocID="{B6D0CC3E-25DA-416C-BD8B-3FE7854E533C}" presName="Parent" presStyleLbl="revTx" presStyleIdx="2" presStyleCnt="4" custScaleX="14396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2917-5469-41D5-A026-1613725CE80C}" type="pres">
      <dgm:prSet presAssocID="{B6D0CC3E-25DA-416C-BD8B-3FE7854E533C}" presName="childShape" presStyleCnt="0">
        <dgm:presLayoutVars>
          <dgm:chMax val="0"/>
          <dgm:chPref val="0"/>
        </dgm:presLayoutVars>
      </dgm:prSet>
      <dgm:spPr/>
    </dgm:pt>
    <dgm:pt modelId="{1DD42C64-A30A-4EF0-8790-6B8413072527}" type="pres">
      <dgm:prSet presAssocID="{CF6E5891-C933-4C15-A187-971AB2555CFD}" presName="childComposite" presStyleCnt="0">
        <dgm:presLayoutVars>
          <dgm:chMax val="0"/>
          <dgm:chPref val="0"/>
        </dgm:presLayoutVars>
      </dgm:prSet>
      <dgm:spPr/>
    </dgm:pt>
    <dgm:pt modelId="{CE9FF5DD-9171-468C-AE76-28F65A75D578}" type="pres">
      <dgm:prSet presAssocID="{CF6E5891-C933-4C15-A187-971AB2555CFD}" presName="ChildAccent" presStyleLbl="solidFgAcc1" presStyleIdx="1" presStyleCnt="2" custLinFactX="100000" custLinFactNeighborX="184472" custLinFactNeighborY="9815"/>
      <dgm:spPr/>
    </dgm:pt>
    <dgm:pt modelId="{D975FB12-A890-449C-8E05-E939068B3D73}" type="pres">
      <dgm:prSet presAssocID="{CF6E5891-C933-4C15-A187-971AB2555CFD}" presName="Child" presStyleLbl="revTx" presStyleIdx="3" presStyleCnt="4" custLinFactNeighborX="22843" custLinFactNeighborY="23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AF1BEA-1B80-4776-A352-A9C7BB636D34}" type="presOf" srcId="{CF6E5891-C933-4C15-A187-971AB2555CFD}" destId="{D975FB12-A890-449C-8E05-E939068B3D73}" srcOrd="0" destOrd="0" presId="urn:microsoft.com/office/officeart/2008/layout/SquareAccentList"/>
    <dgm:cxn modelId="{36FDB6E6-52AC-42A5-A11C-5884EA3C80CD}" type="presOf" srcId="{4F37D5FA-1C44-48EC-A2EE-A4F213246858}" destId="{E5CA5C7C-D971-44B0-B5CD-D90619B5D8CF}" srcOrd="0" destOrd="0" presId="urn:microsoft.com/office/officeart/2008/layout/SquareAccentList"/>
    <dgm:cxn modelId="{478B5147-9A00-49A1-8606-8F5C141DBAD4}" srcId="{5F9279EB-1980-4F4E-A060-9D8C6AA18D44}" destId="{4F37D5FA-1C44-48EC-A2EE-A4F213246858}" srcOrd="0" destOrd="0" parTransId="{A32E5A85-CD60-4FF5-BAE1-350F3F159270}" sibTransId="{CB0F7AA9-6DA4-45AB-8202-091197056A1F}"/>
    <dgm:cxn modelId="{34A0B780-0AD6-4E1A-BAF3-3B93B8BA2DC7}" type="presOf" srcId="{53E924E9-4D18-4978-9D70-3A37E05A7809}" destId="{C706D14D-EE2E-4913-B008-7D1A4CB335B9}" srcOrd="0" destOrd="0" presId="urn:microsoft.com/office/officeart/2008/layout/SquareAccentList"/>
    <dgm:cxn modelId="{EBCF1B0A-E205-4B35-A3B3-2B0F5018E0DF}" srcId="{53E924E9-4D18-4978-9D70-3A37E05A7809}" destId="{5F9279EB-1980-4F4E-A060-9D8C6AA18D44}" srcOrd="0" destOrd="0" parTransId="{1D614C8F-F165-4217-8970-24FCCDC7FC8D}" sibTransId="{0747D38A-840E-426C-AC28-376DBD0A6AC9}"/>
    <dgm:cxn modelId="{9BD95B40-1352-4C09-81E1-7099A43B1DAE}" srcId="{B6D0CC3E-25DA-416C-BD8B-3FE7854E533C}" destId="{CF6E5891-C933-4C15-A187-971AB2555CFD}" srcOrd="0" destOrd="0" parTransId="{8002EE43-608C-4F3F-9EEA-096ED8E90D60}" sibTransId="{FE00270B-0B58-4C4E-B28A-6A8CAEB70780}"/>
    <dgm:cxn modelId="{7EA5E744-7801-4EC7-BCD4-0A2434CAE449}" srcId="{53E924E9-4D18-4978-9D70-3A37E05A7809}" destId="{B6D0CC3E-25DA-416C-BD8B-3FE7854E533C}" srcOrd="1" destOrd="0" parTransId="{36705DCF-A598-480B-B665-3DDC71D7A078}" sibTransId="{8CDAF73F-0597-4387-BEAD-7F3BA87B5F08}"/>
    <dgm:cxn modelId="{C11B8C38-5ABE-48CE-A904-2850ED170145}" type="presOf" srcId="{B6D0CC3E-25DA-416C-BD8B-3FE7854E533C}" destId="{23ECCEB6-C2E4-4CE6-83AF-8FE150A62724}" srcOrd="0" destOrd="0" presId="urn:microsoft.com/office/officeart/2008/layout/SquareAccentList"/>
    <dgm:cxn modelId="{9714EEF8-8489-4B14-B45F-BE547F614DD4}" type="presOf" srcId="{5F9279EB-1980-4F4E-A060-9D8C6AA18D44}" destId="{074D2384-F8A6-499E-AF5A-5D0BE01499BC}" srcOrd="0" destOrd="0" presId="urn:microsoft.com/office/officeart/2008/layout/SquareAccentList"/>
    <dgm:cxn modelId="{F56E5B55-F2FC-4571-B842-CCD971389567}" type="presParOf" srcId="{C706D14D-EE2E-4913-B008-7D1A4CB335B9}" destId="{0833B14D-49AA-4060-A10F-AB5D01113A91}" srcOrd="0" destOrd="0" presId="urn:microsoft.com/office/officeart/2008/layout/SquareAccentList"/>
    <dgm:cxn modelId="{4C43FF69-E0F1-44EA-B87D-46217E634DCE}" type="presParOf" srcId="{0833B14D-49AA-4060-A10F-AB5D01113A91}" destId="{2ABC977F-94FA-4EE9-AF92-B0024BA1DD96}" srcOrd="0" destOrd="0" presId="urn:microsoft.com/office/officeart/2008/layout/SquareAccentList"/>
    <dgm:cxn modelId="{95C93B7E-D43B-456C-8FDF-7B27464573E8}" type="presParOf" srcId="{2ABC977F-94FA-4EE9-AF92-B0024BA1DD96}" destId="{0CE8D996-5207-4A1F-960F-03FAC820AABA}" srcOrd="0" destOrd="0" presId="urn:microsoft.com/office/officeart/2008/layout/SquareAccentList"/>
    <dgm:cxn modelId="{66D3EFA3-E39E-4D69-A004-A2E06F0DA689}" type="presParOf" srcId="{2ABC977F-94FA-4EE9-AF92-B0024BA1DD96}" destId="{68E5D38D-2912-4431-A603-F50745D85B12}" srcOrd="1" destOrd="0" presId="urn:microsoft.com/office/officeart/2008/layout/SquareAccentList"/>
    <dgm:cxn modelId="{4DF98E2C-456B-4373-A8F1-F4CDA0415BAA}" type="presParOf" srcId="{2ABC977F-94FA-4EE9-AF92-B0024BA1DD96}" destId="{074D2384-F8A6-499E-AF5A-5D0BE01499BC}" srcOrd="2" destOrd="0" presId="urn:microsoft.com/office/officeart/2008/layout/SquareAccentList"/>
    <dgm:cxn modelId="{1B6843CF-CF73-4EF9-A200-5E22953091B0}" type="presParOf" srcId="{0833B14D-49AA-4060-A10F-AB5D01113A91}" destId="{2E7F12F7-879D-4509-BE8E-87A7FF601989}" srcOrd="1" destOrd="0" presId="urn:microsoft.com/office/officeart/2008/layout/SquareAccentList"/>
    <dgm:cxn modelId="{5D39DC3B-06E9-4A7B-B0A0-0A567A44B63F}" type="presParOf" srcId="{2E7F12F7-879D-4509-BE8E-87A7FF601989}" destId="{154928ED-1BCA-493E-8B4B-3E8D8CBAAB10}" srcOrd="0" destOrd="0" presId="urn:microsoft.com/office/officeart/2008/layout/SquareAccentList"/>
    <dgm:cxn modelId="{B371398D-D59A-481E-823F-3B4FF3F265F1}" type="presParOf" srcId="{154928ED-1BCA-493E-8B4B-3E8D8CBAAB10}" destId="{76FF1B77-0BFA-4E35-98A8-0D264A8A48E2}" srcOrd="0" destOrd="0" presId="urn:microsoft.com/office/officeart/2008/layout/SquareAccentList"/>
    <dgm:cxn modelId="{8962AC00-0BB4-48F9-B8F7-D5572B9BC84B}" type="presParOf" srcId="{154928ED-1BCA-493E-8B4B-3E8D8CBAAB10}" destId="{E5CA5C7C-D971-44B0-B5CD-D90619B5D8CF}" srcOrd="1" destOrd="0" presId="urn:microsoft.com/office/officeart/2008/layout/SquareAccentList"/>
    <dgm:cxn modelId="{BB9B632B-1A1D-418C-A499-1F2F4668B2D4}" type="presParOf" srcId="{C706D14D-EE2E-4913-B008-7D1A4CB335B9}" destId="{4D9483D9-C21A-41EB-B59A-6ABB630C042D}" srcOrd="1" destOrd="0" presId="urn:microsoft.com/office/officeart/2008/layout/SquareAccentList"/>
    <dgm:cxn modelId="{51AD1A9E-F7A7-4CFF-9F4B-44BF5B5E1CD6}" type="presParOf" srcId="{4D9483D9-C21A-41EB-B59A-6ABB630C042D}" destId="{7E6C078C-9974-4E71-8541-B0C4B4097E45}" srcOrd="0" destOrd="0" presId="urn:microsoft.com/office/officeart/2008/layout/SquareAccentList"/>
    <dgm:cxn modelId="{4B0EB0BF-04C1-46A0-B83D-67A69B7642AD}" type="presParOf" srcId="{7E6C078C-9974-4E71-8541-B0C4B4097E45}" destId="{C8EAC3F9-3DC2-42AE-8D8F-190BDF31E3DB}" srcOrd="0" destOrd="0" presId="urn:microsoft.com/office/officeart/2008/layout/SquareAccentList"/>
    <dgm:cxn modelId="{3B4517B4-063E-441B-A28E-9D4BFF4A501D}" type="presParOf" srcId="{7E6C078C-9974-4E71-8541-B0C4B4097E45}" destId="{564AB655-403B-4515-8C25-7306624C4D8F}" srcOrd="1" destOrd="0" presId="urn:microsoft.com/office/officeart/2008/layout/SquareAccentList"/>
    <dgm:cxn modelId="{D2BA83B4-D84B-4582-BBDA-EBC45789A278}" type="presParOf" srcId="{7E6C078C-9974-4E71-8541-B0C4B4097E45}" destId="{23ECCEB6-C2E4-4CE6-83AF-8FE150A62724}" srcOrd="2" destOrd="0" presId="urn:microsoft.com/office/officeart/2008/layout/SquareAccentList"/>
    <dgm:cxn modelId="{7DB2603B-0750-425E-BEC4-A59C76632BD9}" type="presParOf" srcId="{4D9483D9-C21A-41EB-B59A-6ABB630C042D}" destId="{BF552917-5469-41D5-A026-1613725CE80C}" srcOrd="1" destOrd="0" presId="urn:microsoft.com/office/officeart/2008/layout/SquareAccentList"/>
    <dgm:cxn modelId="{4061121E-4A6F-489E-BA37-8062C29066B2}" type="presParOf" srcId="{BF552917-5469-41D5-A026-1613725CE80C}" destId="{1DD42C64-A30A-4EF0-8790-6B8413072527}" srcOrd="0" destOrd="0" presId="urn:microsoft.com/office/officeart/2008/layout/SquareAccentList"/>
    <dgm:cxn modelId="{1DF4FF1E-7CB7-4900-AE64-7032FEB46105}" type="presParOf" srcId="{1DD42C64-A30A-4EF0-8790-6B8413072527}" destId="{CE9FF5DD-9171-468C-AE76-28F65A75D578}" srcOrd="0" destOrd="0" presId="urn:microsoft.com/office/officeart/2008/layout/SquareAccentList"/>
    <dgm:cxn modelId="{770889B2-62AA-40B1-81C5-D31D7D171129}" type="presParOf" srcId="{1DD42C64-A30A-4EF0-8790-6B8413072527}" destId="{D975FB12-A890-449C-8E05-E939068B3D7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8D996-5207-4A1F-960F-03FAC820AABA}">
      <dsp:nvSpPr>
        <dsp:cNvPr id="0" name=""/>
        <dsp:cNvSpPr/>
      </dsp:nvSpPr>
      <dsp:spPr>
        <a:xfrm>
          <a:off x="914671" y="309245"/>
          <a:ext cx="1463234" cy="1721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5D38D-2912-4431-A603-F50745D85B12}">
      <dsp:nvSpPr>
        <dsp:cNvPr id="0" name=""/>
        <dsp:cNvSpPr/>
      </dsp:nvSpPr>
      <dsp:spPr>
        <a:xfrm>
          <a:off x="914671" y="373896"/>
          <a:ext cx="107494" cy="107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D2384-F8A6-499E-AF5A-5D0BE01499BC}">
      <dsp:nvSpPr>
        <dsp:cNvPr id="0" name=""/>
        <dsp:cNvSpPr/>
      </dsp:nvSpPr>
      <dsp:spPr>
        <a:xfrm>
          <a:off x="914671" y="0"/>
          <a:ext cx="1463234" cy="30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площадь</a:t>
          </a:r>
          <a:endParaRPr lang="ru-RU" sz="1500" kern="1200" dirty="0"/>
        </a:p>
      </dsp:txBody>
      <dsp:txXfrm>
        <a:off x="914671" y="0"/>
        <a:ext cx="1463234" cy="309245"/>
      </dsp:txXfrm>
    </dsp:sp>
    <dsp:sp modelId="{76FF1B77-0BFA-4E35-98A8-0D264A8A48E2}">
      <dsp:nvSpPr>
        <dsp:cNvPr id="0" name=""/>
        <dsp:cNvSpPr/>
      </dsp:nvSpPr>
      <dsp:spPr>
        <a:xfrm>
          <a:off x="914671" y="624462"/>
          <a:ext cx="107491" cy="107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A5C7C-D971-44B0-B5CD-D90619B5D8CF}">
      <dsp:nvSpPr>
        <dsp:cNvPr id="0" name=""/>
        <dsp:cNvSpPr/>
      </dsp:nvSpPr>
      <dsp:spPr>
        <a:xfrm>
          <a:off x="1017098" y="552926"/>
          <a:ext cx="1360808" cy="25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342 562 га</a:t>
          </a:r>
          <a:endParaRPr lang="ru-RU" sz="1800" kern="1200" dirty="0"/>
        </a:p>
      </dsp:txBody>
      <dsp:txXfrm>
        <a:off x="1017098" y="552926"/>
        <a:ext cx="1360808" cy="250563"/>
      </dsp:txXfrm>
    </dsp:sp>
    <dsp:sp modelId="{C8EAC3F9-3DC2-42AE-8D8F-190BDF31E3DB}">
      <dsp:nvSpPr>
        <dsp:cNvPr id="0" name=""/>
        <dsp:cNvSpPr/>
      </dsp:nvSpPr>
      <dsp:spPr>
        <a:xfrm>
          <a:off x="2772753" y="309245"/>
          <a:ext cx="1463234" cy="172145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AB655-403B-4515-8C25-7306624C4D8F}">
      <dsp:nvSpPr>
        <dsp:cNvPr id="0" name=""/>
        <dsp:cNvSpPr/>
      </dsp:nvSpPr>
      <dsp:spPr>
        <a:xfrm>
          <a:off x="2772753" y="373896"/>
          <a:ext cx="107494" cy="107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CCEB6-C2E4-4CE6-83AF-8FE150A62724}">
      <dsp:nvSpPr>
        <dsp:cNvPr id="0" name=""/>
        <dsp:cNvSpPr/>
      </dsp:nvSpPr>
      <dsp:spPr>
        <a:xfrm>
          <a:off x="2451068" y="0"/>
          <a:ext cx="2106604" cy="30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Численность населения</a:t>
          </a:r>
          <a:endParaRPr lang="ru-RU" sz="1500" kern="1200" dirty="0"/>
        </a:p>
      </dsp:txBody>
      <dsp:txXfrm>
        <a:off x="2451068" y="0"/>
        <a:ext cx="2106604" cy="309245"/>
      </dsp:txXfrm>
    </dsp:sp>
    <dsp:sp modelId="{CE9FF5DD-9171-468C-AE76-28F65A75D578}">
      <dsp:nvSpPr>
        <dsp:cNvPr id="0" name=""/>
        <dsp:cNvSpPr/>
      </dsp:nvSpPr>
      <dsp:spPr>
        <a:xfrm>
          <a:off x="2756852" y="635012"/>
          <a:ext cx="107491" cy="107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5FB12-A890-449C-8E05-E939068B3D73}">
      <dsp:nvSpPr>
        <dsp:cNvPr id="0" name=""/>
        <dsp:cNvSpPr/>
      </dsp:nvSpPr>
      <dsp:spPr>
        <a:xfrm>
          <a:off x="2864344" y="553586"/>
          <a:ext cx="1360808" cy="250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</a:rPr>
            <a:t>14 476 чел.</a:t>
          </a:r>
          <a:endParaRPr lang="ru-RU" sz="1800" b="0" kern="1200" dirty="0">
            <a:latin typeface="+mn-lt"/>
          </a:endParaRPr>
        </a:p>
      </dsp:txBody>
      <dsp:txXfrm>
        <a:off x="2864344" y="553586"/>
        <a:ext cx="1360808" cy="25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BCE2-8515-4683-AB5E-60A5D1C7BA5B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B723-366A-4A29-A374-EFE2C4350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38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64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95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3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57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70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80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0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91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9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D38C-AD55-4508-A18E-A01B1947099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C15C-EAF2-4F85-AAA7-627D7AFB9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93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2608"/>
          <a:stretch/>
        </p:blipFill>
        <p:spPr>
          <a:xfrm rot="10800000">
            <a:off x="10192063" y="0"/>
            <a:ext cx="1999937" cy="1767254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3156" y="166948"/>
            <a:ext cx="4363310" cy="52322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u="sng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</a:rPr>
              <a:t>БЕЛОЗЕРСКИЙ РАЙОН </a:t>
            </a:r>
            <a:endParaRPr lang="ru-RU" altLang="ru-RU" sz="2800" b="1" u="sng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2289" y="672576"/>
            <a:ext cx="5853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</a:rPr>
              <a:t>ИНВЕСТИЦИОННЫЕ ПРЕДЛОЖЕНИЯ</a:t>
            </a:r>
            <a:endParaRPr lang="ru-RU" altLang="ru-RU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78141" y="2841854"/>
            <a:ext cx="619015" cy="607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39286" y="2559098"/>
            <a:ext cx="620516" cy="565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7700000">
            <a:off x="6663955" y="1483808"/>
            <a:ext cx="997175" cy="48056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6" name="Схема 25"/>
          <p:cNvGraphicFramePr/>
          <p:nvPr>
            <p:extLst/>
          </p:nvPr>
        </p:nvGraphicFramePr>
        <p:xfrm>
          <a:off x="-725879" y="4405641"/>
          <a:ext cx="5472345" cy="80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Овал 27"/>
          <p:cNvSpPr/>
          <p:nvPr/>
        </p:nvSpPr>
        <p:spPr>
          <a:xfrm>
            <a:off x="764869" y="2409987"/>
            <a:ext cx="732375" cy="638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659" y="5395528"/>
            <a:ext cx="4415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" dirty="0" smtClean="0">
                <a:solidFill>
                  <a:srgbClr val="000000"/>
                </a:solidFill>
              </a:rPr>
              <a:t>Субъекты предпринимательства </a:t>
            </a:r>
          </a:p>
          <a:p>
            <a:r>
              <a:rPr lang="ru-RU" sz="1600" spc="-1" dirty="0" smtClean="0">
                <a:solidFill>
                  <a:srgbClr val="000000"/>
                </a:solidFill>
              </a:rPr>
              <a:t>191 ед. – индивидуальных предпринимателей</a:t>
            </a:r>
            <a:endParaRPr lang="en-US" sz="1600" spc="-1" dirty="0" smtClean="0">
              <a:solidFill>
                <a:srgbClr val="000000"/>
              </a:solidFill>
            </a:endParaRPr>
          </a:p>
          <a:p>
            <a:r>
              <a:rPr lang="ru-RU" sz="1600" spc="-1" dirty="0" smtClean="0">
                <a:solidFill>
                  <a:srgbClr val="000000"/>
                </a:solidFill>
              </a:rPr>
              <a:t>31 ед. – юридических лиц</a:t>
            </a:r>
            <a:endParaRPr lang="en-US" sz="1600" spc="-1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Руслан\Desktop\БЕЛОЗЕР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261" y="1099014"/>
            <a:ext cx="5118875" cy="57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650" y="1397681"/>
            <a:ext cx="2586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БАЗЫ ОТДЫХА НА БЕРЕГУ ОЗЕРА АЧИКУЛЬ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76" y="1964207"/>
            <a:ext cx="1579562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4996" y="1790802"/>
            <a:ext cx="168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СТРОИТЕЛЬСТВО</a:t>
            </a:r>
          </a:p>
          <a:p>
            <a:r>
              <a:rPr lang="ru-RU" sz="1600" b="1" dirty="0" smtClean="0"/>
              <a:t>СТЕКЛОЗАВОДА</a:t>
            </a:r>
            <a:endParaRPr lang="ru-RU" sz="1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868" y="2380508"/>
            <a:ext cx="1579562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806" y="1474866"/>
            <a:ext cx="2058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ПРИДОРОЖНЫЙ СЕРВИС</a:t>
            </a:r>
            <a:endParaRPr lang="ru-RU" sz="16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318" y="2038462"/>
            <a:ext cx="1658453" cy="16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182" y="5209791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9470" y="3078036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410" y="2284431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7460" y="4375916"/>
            <a:ext cx="3111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7764" y="4590665"/>
            <a:ext cx="16589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8189" y="4083135"/>
            <a:ext cx="1454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БАЗА ОТДЫХА</a:t>
            </a:r>
            <a:endParaRPr lang="ru-RU" sz="1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7601" y="5128349"/>
            <a:ext cx="599263" cy="68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20404" b="27597"/>
          <a:stretch/>
        </p:blipFill>
        <p:spPr>
          <a:xfrm>
            <a:off x="8009830" y="857412"/>
            <a:ext cx="4182170" cy="14683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39993" y="3754363"/>
            <a:ext cx="4446615" cy="271100"/>
          </a:xfrm>
          <a:prstGeom prst="rect">
            <a:avLst/>
          </a:prstGeom>
        </p:spPr>
        <p:txBody>
          <a:bodyPr vert="horz" wrap="square" lIns="0" tIns="10604" rIns="0" bIns="0" rtlCol="0">
            <a:spAutoFit/>
          </a:bodyPr>
          <a:lstStyle/>
          <a:p>
            <a:pPr marL="11783" algn="ctr">
              <a:spcBef>
                <a:spcPts val="84"/>
              </a:spcBef>
            </a:pPr>
            <a:r>
              <a:rPr sz="1692" b="1" spc="-111" dirty="0">
                <a:solidFill>
                  <a:srgbClr val="FFFFFF"/>
                </a:solidFill>
                <a:latin typeface="Arial"/>
                <a:cs typeface="Arial"/>
              </a:rPr>
              <a:t>ХАРАКТЕРИСТИКА</a:t>
            </a:r>
            <a:r>
              <a:rPr sz="1692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692" b="1" spc="-106" dirty="0">
                <a:solidFill>
                  <a:srgbClr val="FFFFFF"/>
                </a:solidFill>
                <a:latin typeface="Arial"/>
                <a:cs typeface="Arial"/>
              </a:rPr>
              <a:t>ОЗ. МЕДВЕЖЬЕ</a:t>
            </a:r>
            <a:endParaRPr sz="1692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7439" y="3202900"/>
            <a:ext cx="4911230" cy="1399867"/>
          </a:xfrm>
          <a:prstGeom prst="rect">
            <a:avLst/>
          </a:prstGeom>
        </p:spPr>
        <p:txBody>
          <a:bodyPr vert="horz" wrap="square" lIns="0" tIns="14729" rIns="0" bIns="0" rtlCol="0">
            <a:spAutoFit/>
          </a:bodyPr>
          <a:lstStyle/>
          <a:p>
            <a:pPr marL="291629" indent="-280435" algn="just">
              <a:buClr>
                <a:srgbClr val="EC5231"/>
              </a:buClr>
              <a:buFont typeface="Wingdings"/>
              <a:buChar char=""/>
              <a:tabLst>
                <a:tab pos="291629" algn="l"/>
                <a:tab pos="292218" algn="l"/>
              </a:tabLst>
            </a:pPr>
            <a:r>
              <a:rPr lang="ru-RU" sz="1000" dirty="0"/>
              <a:t>Объем туристического потока в среднем составляет более 150 тыс. человека в год. </a:t>
            </a:r>
            <a:endParaRPr lang="ru-RU" sz="1000" dirty="0" smtClean="0"/>
          </a:p>
          <a:p>
            <a:pPr marL="11194" algn="just">
              <a:buClr>
                <a:srgbClr val="EC5231"/>
              </a:buClr>
              <a:tabLst>
                <a:tab pos="291629" algn="l"/>
                <a:tab pos="292218" algn="l"/>
              </a:tabLst>
            </a:pPr>
            <a:r>
              <a:rPr lang="ru-RU" sz="1000" dirty="0" smtClean="0"/>
              <a:t>К </a:t>
            </a:r>
            <a:r>
              <a:rPr lang="ru-RU" sz="1000" dirty="0"/>
              <a:t>2025 году планируется увеличение   туристического потока свыше 30 %. </a:t>
            </a:r>
            <a:endParaRPr lang="ru-RU" sz="1000" dirty="0" smtClean="0"/>
          </a:p>
          <a:p>
            <a:pPr marL="291629" indent="-280435" algn="just">
              <a:buClr>
                <a:srgbClr val="EC5231"/>
              </a:buClr>
              <a:buFont typeface="Wingdings"/>
              <a:buChar char=""/>
              <a:tabLst>
                <a:tab pos="291629" algn="l"/>
                <a:tab pos="292218" algn="l"/>
              </a:tabLst>
            </a:pPr>
            <a:r>
              <a:rPr lang="ru-RU" sz="1000" dirty="0"/>
              <a:t>О</a:t>
            </a:r>
            <a:r>
              <a:rPr lang="ru-RU" sz="1000" dirty="0" smtClean="0"/>
              <a:t>зеро Ачикуль континентальное, вода в нем солоноватая с умеренной жесткостью ;</a:t>
            </a:r>
          </a:p>
          <a:p>
            <a:pPr marL="291629" indent="-280435" algn="just">
              <a:buClr>
                <a:srgbClr val="EC5231"/>
              </a:buClr>
              <a:buFont typeface="Wingdings"/>
              <a:buChar char=""/>
              <a:tabLst>
                <a:tab pos="291629" algn="l"/>
                <a:tab pos="292218" algn="l"/>
              </a:tabLst>
            </a:pPr>
            <a:r>
              <a:rPr lang="ru-RU" sz="1000" dirty="0"/>
              <a:t>Д</a:t>
            </a:r>
            <a:r>
              <a:rPr lang="ru-RU" sz="1000" dirty="0" smtClean="0"/>
              <a:t>ля любительской рыбалки озеро представляет интерес и в летний и в зимний период;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000" spc="-19" dirty="0">
                <a:cs typeface="Arial" panose="020B0604020202020204" pitchFamily="34" charset="0"/>
              </a:rPr>
              <a:t>Н</a:t>
            </a:r>
            <a:r>
              <a:rPr lang="ru-RU" sz="1000" spc="-19" dirty="0" smtClean="0">
                <a:cs typeface="Arial" panose="020B0604020202020204" pitchFamily="34" charset="0"/>
              </a:rPr>
              <a:t>епосредственная близость  трассы (0,2 км), транспортная доступность;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000" spc="-19" dirty="0">
                <a:cs typeface="Arial" panose="020B0604020202020204" pitchFamily="34" charset="0"/>
              </a:rPr>
              <a:t>Для любительской рыбалки озеро представляет интерес и в летний и в зимний период. Лещ, щука, серебряный и золотой караси, линь, окунь, судак, плотва, карп, ерш, язь. </a:t>
            </a:r>
            <a:endParaRPr lang="ru-RU" sz="1000" spc="-19" dirty="0" smtClean="0">
              <a:cs typeface="Arial" panose="020B0604020202020204" pitchFamily="34" charset="0"/>
            </a:endParaRPr>
          </a:p>
          <a:p>
            <a:pPr marL="291629" indent="-280435" algn="just">
              <a:buClr>
                <a:srgbClr val="EC5231"/>
              </a:buClr>
              <a:buFont typeface="Wingdings"/>
              <a:buChar char=""/>
              <a:tabLst>
                <a:tab pos="291629" algn="l"/>
                <a:tab pos="292218" algn="l"/>
              </a:tabLst>
            </a:pPr>
            <a:r>
              <a:rPr lang="ru-RU" sz="1000" spc="-19" dirty="0" smtClean="0">
                <a:cs typeface="Arial" panose="020B0604020202020204" pitchFamily="34" charset="0"/>
              </a:rPr>
              <a:t>отсутствие конкуренции;</a:t>
            </a:r>
            <a:endParaRPr lang="ru-RU" sz="1000" spc="-19" dirty="0"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379" y="1092530"/>
            <a:ext cx="2458192" cy="2493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Объем инвестиций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60073" y="1092530"/>
            <a:ext cx="2470067" cy="2493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200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379" y="1413163"/>
            <a:ext cx="2458192" cy="2493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Срок окупаемости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60073" y="1413163"/>
            <a:ext cx="2481943" cy="2493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505" y="1745676"/>
            <a:ext cx="62143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1000" spc="14" dirty="0" smtClean="0">
                <a:cs typeface="Arial"/>
              </a:rPr>
              <a:t>Суть проекта – Организация базы отдыха на берегу озера </a:t>
            </a:r>
            <a:r>
              <a:rPr lang="ru-RU" sz="1000" spc="14" dirty="0" err="1" smtClean="0">
                <a:cs typeface="Arial"/>
              </a:rPr>
              <a:t>Ачикуль</a:t>
            </a:r>
            <a:r>
              <a:rPr lang="ru-RU" sz="1000" spc="14" dirty="0" smtClean="0">
                <a:cs typeface="Arial"/>
              </a:rPr>
              <a:t> </a:t>
            </a:r>
            <a:r>
              <a:rPr lang="ru-RU" sz="1000" spc="14" dirty="0">
                <a:cs typeface="Arial"/>
              </a:rPr>
              <a:t>(</a:t>
            </a:r>
            <a:r>
              <a:rPr lang="ru-RU" sz="1000" dirty="0" smtClean="0"/>
              <a:t>ресторан (на 80 чел.) на воде с террасой (на 20 мест); гостевые домики (на 5 чел.)с видом на озеро; надводные платформы, для проведения свадеб, фотосессий, показ фильмов, фуршеты, для рыбалки; бани с видом на озеро)  </a:t>
            </a:r>
            <a:endParaRPr lang="ru-RU" sz="1000" b="1" spc="14" dirty="0">
              <a:solidFill>
                <a:srgbClr val="EC5231"/>
              </a:solidFill>
              <a:latin typeface="Arial"/>
              <a:cs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9689" y="2703438"/>
            <a:ext cx="6096000" cy="150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altLang="ru-RU" sz="1000" dirty="0" smtClean="0">
                <a:solidFill>
                  <a:srgbClr val="000000"/>
                </a:solidFill>
                <a:ea typeface="Microsoft YaHei" pitchFamily="34" charset="-122"/>
              </a:rPr>
              <a:t>1) 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выкупа;  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altLang="ru-RU" sz="1000" dirty="0" smtClean="0">
                <a:solidFill>
                  <a:srgbClr val="000000"/>
                </a:solidFill>
                <a:ea typeface="Microsoft YaHei" pitchFamily="34" charset="-122"/>
              </a:rPr>
              <a:t>2) льготное кредитование до 5 млн.руб. под 0,1% годовых.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altLang="ru-RU" sz="1000" dirty="0" smtClean="0">
                <a:solidFill>
                  <a:srgbClr val="000000"/>
                </a:solidFill>
                <a:ea typeface="Microsoft YaHei" pitchFamily="34" charset="-122"/>
              </a:rPr>
              <a:t>3) </a:t>
            </a:r>
            <a:r>
              <a:rPr lang="ru-RU" altLang="ru-RU" sz="1000" dirty="0" err="1" smtClean="0">
                <a:solidFill>
                  <a:srgbClr val="000000"/>
                </a:solidFill>
                <a:ea typeface="Microsoft YaHei" pitchFamily="34" charset="-122"/>
              </a:rPr>
              <a:t>Грантовая</a:t>
            </a:r>
            <a:r>
              <a:rPr lang="ru-RU" altLang="ru-RU" sz="1000" dirty="0" smtClean="0">
                <a:solidFill>
                  <a:srgbClr val="000000"/>
                </a:solidFill>
                <a:ea typeface="Microsoft YaHei" pitchFamily="34" charset="-122"/>
              </a:rPr>
              <a:t> поддержка до 50% затрат на приобретение инвентаря и строительство объектов туризма 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altLang="ru-RU" sz="1000" dirty="0" smtClean="0">
                <a:solidFill>
                  <a:srgbClr val="000000"/>
                </a:solidFill>
                <a:ea typeface="Microsoft YaHei" pitchFamily="34" charset="-122"/>
              </a:rPr>
              <a:t>4) </a:t>
            </a:r>
            <a:r>
              <a:rPr lang="ru-RU" altLang="ru-RU" sz="1000" dirty="0" smtClean="0">
                <a:solidFill>
                  <a:srgbClr val="000000"/>
                </a:solidFill>
              </a:rPr>
              <a:t>Поручительства по банковским кредитам, 50 % от суммы кредита, но не более 17,5 млн. руб.;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altLang="ru-RU" sz="1000" dirty="0" smtClean="0">
                <a:solidFill>
                  <a:srgbClr val="000000"/>
                </a:solidFill>
              </a:rPr>
              <a:t>5) Субсидирование лизинга оборудования до 15%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r>
              <a:rPr lang="ru-RU" sz="1000" dirty="0" smtClean="0">
                <a:solidFill>
                  <a:srgbClr val="000000"/>
                </a:solidFill>
              </a:rPr>
              <a:t>6) </a:t>
            </a:r>
            <a:r>
              <a:rPr lang="ru-RU" sz="1000" dirty="0" smtClean="0"/>
              <a:t>Возмещение 50% затрат на создание инфраструктуры</a:t>
            </a:r>
          </a:p>
          <a:p>
            <a:r>
              <a:rPr lang="ru-RU" sz="1000" dirty="0" smtClean="0"/>
              <a:t>(в рамках реализации Постановлений Правительства РФ от 19.10.20 г. № 1704 и от 15.03.16 № 194).</a:t>
            </a:r>
          </a:p>
          <a:p>
            <a:pPr marL="209550">
              <a:lnSpc>
                <a:spcPct val="102000"/>
              </a:lnSpc>
              <a:buClr>
                <a:srgbClr val="215968"/>
              </a:buClr>
            </a:pPr>
            <a:endParaRPr lang="ru-RU" altLang="ru-RU" sz="1000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79" y="4120738"/>
            <a:ext cx="3060133" cy="2600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7394" y="5073117"/>
            <a:ext cx="381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46464"/>
                </a:solidFill>
                <a:latin typeface="Arial" panose="020B0604020202020204" pitchFamily="34" charset="0"/>
              </a:rPr>
              <a:t>Наличие 3 земельных участков</a:t>
            </a:r>
            <a:endParaRPr lang="ru-RU" b="1" dirty="0">
              <a:solidFill>
                <a:srgbClr val="646464"/>
              </a:solidFill>
              <a:latin typeface="ArialM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1" y="5603117"/>
            <a:ext cx="3050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A6A6A"/>
                </a:solidFill>
                <a:latin typeface="Arial" panose="020B0604020202020204" pitchFamily="34" charset="0"/>
              </a:rPr>
              <a:t>Земельный участок в частной собственности, 62,4 га, категория - земли сельскохозяйственного назначения,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4932" y="5563438"/>
            <a:ext cx="3119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A6A6A"/>
                </a:solidFill>
                <a:latin typeface="Arial" panose="020B0604020202020204" pitchFamily="34" charset="0"/>
              </a:rPr>
              <a:t>Земельный участок в частной собственности, 17,8 га, категория - земли сельскохозяйственного назначения,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17478" y="5563437"/>
            <a:ext cx="3185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A6A6A"/>
                </a:solidFill>
                <a:latin typeface="Arial" panose="020B0604020202020204" pitchFamily="34" charset="0"/>
              </a:rPr>
              <a:t>Земельный участок в муниципальной собственности, общая площадь 52,6 га, категория - земли населенных пунктов.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/>
          <a:srcRect b="36660"/>
          <a:stretch/>
        </p:blipFill>
        <p:spPr>
          <a:xfrm>
            <a:off x="7330264" y="857412"/>
            <a:ext cx="2737060" cy="15054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56796"/>
            <a:ext cx="68305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i="1" u="sng" dirty="0">
                <a:ln/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  <a:t>СОЗДАНИЕ БАЗЫ ОТДЫХА НА БЕРЕГУ ОЗЕРА АЧИКУЛЬ </a:t>
            </a:r>
            <a:br>
              <a:rPr lang="ru-RU" b="1" i="1" u="sng" dirty="0">
                <a:ln/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</a:br>
            <a:endParaRPr lang="ru-RU" b="1" i="1" u="sng" dirty="0">
              <a:ln/>
              <a:solidFill>
                <a:srgbClr val="0242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3124" y="2412186"/>
            <a:ext cx="34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ГОСУДАРСТВЕННАЯ ПОДДЕРЖКА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90748" y="2725383"/>
            <a:ext cx="3553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ЭКОНОМИЧЕСКИЕ ПРЕДПОСЫЛКИ</a:t>
            </a:r>
          </a:p>
        </p:txBody>
      </p:sp>
    </p:spTree>
    <p:extLst>
      <p:ext uri="{BB962C8B-B14F-4D97-AF65-F5344CB8AC3E}">
        <p14:creationId xmlns:p14="http://schemas.microsoft.com/office/powerpoint/2010/main" xmlns="" val="637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891567" y="5572332"/>
            <a:ext cx="6247822" cy="1175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2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000" spc="-1" dirty="0">
                <a:solidFill>
                  <a:srgbClr val="000000"/>
                </a:solidFill>
                <a:latin typeface="Arial"/>
              </a:rPr>
              <a:t>1) Предоставление земельного участка в аренду без проведения торгов в целях реализации масштабных инвестиционных </a:t>
            </a: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проектов с</a:t>
            </a:r>
            <a:r>
              <a:rPr lang="ru-RU" sz="1000" spc="-1" dirty="0">
                <a:solidFill>
                  <a:srgbClr val="000000"/>
                </a:solidFill>
                <a:latin typeface="Arial"/>
              </a:rPr>
              <a:t> последующим правом выкупа;  </a:t>
            </a:r>
          </a:p>
          <a:p>
            <a:pPr marL="43812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000" spc="-1" dirty="0">
                <a:solidFill>
                  <a:srgbClr val="000000"/>
                </a:solidFill>
                <a:latin typeface="Arial"/>
              </a:rPr>
              <a:t>2) Субсидирование лизинга оборудования 50%, до 50 млн.руб.</a:t>
            </a:r>
          </a:p>
          <a:p>
            <a:pPr marL="43812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000" spc="-1" dirty="0">
                <a:solidFill>
                  <a:srgbClr val="000000"/>
                </a:solidFill>
                <a:latin typeface="Arial"/>
              </a:rPr>
              <a:t>3) Льготное кредитование до 5 млн.руб. под 0,1% годовых.                                                                                                          4) </a:t>
            </a:r>
            <a:r>
              <a:rPr lang="ru-RU" sz="1000" dirty="0">
                <a:solidFill>
                  <a:prstClr val="black"/>
                </a:solidFill>
              </a:rPr>
              <a:t>) Возмещение 50% затрат на создание инфраструктуры </a:t>
            </a:r>
            <a:r>
              <a:rPr lang="ru-RU" sz="1000" spc="-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000" spc="-1" dirty="0">
                <a:solidFill>
                  <a:srgbClr val="000000"/>
                </a:solidFill>
                <a:latin typeface="Arial"/>
              </a:rPr>
              <a:t>в рамках реализации Постановлений Правительства РФ от 19.10.20 г. № 1704 и от 15.03.16 № 194).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64499" y="5151339"/>
            <a:ext cx="3255699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464" defTabSz="897413">
              <a:spcBef>
                <a:spcPts val="1545"/>
              </a:spcBef>
              <a:defRPr/>
            </a:pPr>
            <a:r>
              <a:rPr lang="ru-RU" sz="1400" b="1" u="sng" dirty="0">
                <a:ln/>
                <a:solidFill>
                  <a:srgbClr val="002060"/>
                </a:solidFill>
                <a:latin typeface="Arial"/>
                <a:cs typeface="Arial"/>
              </a:rPr>
              <a:t>ГОСУДАРСТВЕННАЯ ПОДДЕРЖКА</a:t>
            </a:r>
          </a:p>
        </p:txBody>
      </p:sp>
      <p:sp>
        <p:nvSpPr>
          <p:cNvPr id="31" name="Равнобедренный треугольник 30"/>
          <p:cNvSpPr/>
          <p:nvPr/>
        </p:nvSpPr>
        <p:spPr bwMode="auto">
          <a:xfrm>
            <a:off x="11735376" y="3000070"/>
            <a:ext cx="913247" cy="675533"/>
          </a:xfrm>
          <a:prstGeom prst="triangle">
            <a:avLst/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 rot="10800000">
            <a:off x="11735376" y="3685403"/>
            <a:ext cx="913247" cy="675533"/>
          </a:xfrm>
          <a:prstGeom prst="triangle">
            <a:avLst/>
          </a:prstGeom>
          <a:solidFill>
            <a:srgbClr val="0242B2"/>
          </a:solidFill>
          <a:ln>
            <a:solidFill>
              <a:srgbClr val="024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 bwMode="auto">
          <a:xfrm rot="16200000">
            <a:off x="6539713" y="721597"/>
            <a:ext cx="564994" cy="575023"/>
          </a:xfrm>
          <a:prstGeom prst="triangle">
            <a:avLst>
              <a:gd name="adj" fmla="val 51818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2" y="128715"/>
            <a:ext cx="421904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i="1" u="sng" dirty="0" smtClean="0">
                <a:ln/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  <a:t>СТРОИТЕЛЬСТВО СТЕКЛОЗАВОДА</a:t>
            </a:r>
            <a:endParaRPr lang="ru-RU" b="1" i="1" u="sng" dirty="0">
              <a:ln/>
              <a:solidFill>
                <a:srgbClr val="0242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8211" y="418838"/>
            <a:ext cx="5013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  <a:t>ИНВЕСТИЦИОННЫЕ ЗАТРАТЫ  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 млн. руб.</a:t>
            </a:r>
          </a:p>
          <a:p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Строительно-монтажные работы, закуп оборудования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пусконаладочные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работы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–  60 000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000 руб.</a:t>
            </a:r>
          </a:p>
          <a:p>
            <a:pPr fontAlgn="t"/>
            <a:r>
              <a:rPr lang="ru-RU" sz="1200" i="1" dirty="0">
                <a:latin typeface="Arial" pitchFamily="34" charset="0"/>
                <a:cs typeface="Arial" pitchFamily="34" charset="0"/>
              </a:rPr>
              <a:t>Срок окупаемости  - 8 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138142"/>
              </p:ext>
            </p:extLst>
          </p:nvPr>
        </p:nvGraphicFramePr>
        <p:xfrm>
          <a:off x="110203" y="1609272"/>
          <a:ext cx="5856268" cy="5148160"/>
        </p:xfrm>
        <a:graphic>
          <a:graphicData uri="http://schemas.openxmlformats.org/drawingml/2006/table">
            <a:tbl>
              <a:tblPr/>
              <a:tblGrid>
                <a:gridCol w="1511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Местоположение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Курганская область,</a:t>
                      </a:r>
                      <a:r>
                        <a:rPr lang="ru-RU" sz="1050" b="0" strike="noStrike" spc="-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5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Белозерский район, с. Памятное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площадки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12 га – земельный участок не сформирован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Кадастровый номер участка/квартала 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Отсутствует, Координаты 56.017558, 65.700453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Собственник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ИП Глава КФХ Устюгов Ю.В.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земель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Земли промышленности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 разрешенного использования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производственных целей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Электроснабжение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 подвод ЛЭП  10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расстоянии 1,6 км. Проходит газопровод среднего давления 3,0 </a:t>
                      </a: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амт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Имеется ГРПШ.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 строительство скважины.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Точную информацию о количестве и качестве подземных вод можно получить только по результатам геологоразведочных работ.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Подъездные пути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Асфальтовое  покрытие, расстояние до федеральной трассы, 13 км.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договоренности с собственником (ориентировочно от 250 тыс. руб.)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3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Необходимые мероприятия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Межевание земельного участка собственником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797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Дополнительная информация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территории земельного участка имеется здание МТМ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Расстояние до месторождение песка в д. Подборная – 18 км. (9 км. - дорога с грунтовым, грунтощебеночным покрытием, 9 км. - дорога асфальтовое покрытие)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4098" name="Picture 2" descr="C:\Users\Руслан\Desktop\стекло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967" y="1496056"/>
            <a:ext cx="3579022" cy="33214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967" y="1436382"/>
            <a:ext cx="3579022" cy="33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48" y="408943"/>
            <a:ext cx="6430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Экономические предпосылки: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наличие </a:t>
            </a:r>
            <a:r>
              <a:rPr lang="ru-RU" sz="1200" dirty="0"/>
              <a:t>разведанного месторождения. Балансовые запасы стекольных песков </a:t>
            </a:r>
            <a:r>
              <a:rPr lang="ru-RU" sz="1200" dirty="0" err="1"/>
              <a:t>Подборновского</a:t>
            </a:r>
            <a:r>
              <a:rPr lang="ru-RU" sz="1200" dirty="0"/>
              <a:t> месторождения составляют 313 тыс. т.                                           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2</a:t>
            </a:r>
            <a:r>
              <a:rPr lang="ru-RU" sz="1200" dirty="0"/>
              <a:t>. Отсутствие на территории Курганской области предприятий по производству стекла. В России 124 производителя. 3. Горнотехнические и гидрогеологические условия месторождения благоприятны для открытой отработки.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96288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078018" y="5133329"/>
            <a:ext cx="6005067" cy="172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20" indent="-228600"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200" spc="-1" dirty="0">
                <a:solidFill>
                  <a:srgbClr val="000000"/>
                </a:solidFill>
                <a:latin typeface="Arial"/>
              </a:rPr>
              <a:t>Предоставление 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земельного участка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в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 аренду 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без 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проведения торгов в целях реализации масштабных 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инвестиционных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 проектов с последующим правом выкупа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ru-RU" sz="1200" spc="-1" dirty="0">
              <a:solidFill>
                <a:srgbClr val="000000"/>
              </a:solidFill>
              <a:latin typeface="Arial"/>
            </a:endParaRPr>
          </a:p>
          <a:p>
            <a:pPr marL="438120" indent="-228600"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200" spc="-1" dirty="0">
                <a:solidFill>
                  <a:srgbClr val="000000"/>
                </a:solidFill>
                <a:latin typeface="Arial"/>
              </a:rPr>
              <a:t>Субсидирование лизинга 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оборудования 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до 50%, 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но 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не более </a:t>
            </a:r>
            <a:endParaRPr lang="ru-RU" sz="1200" spc="-1" dirty="0" smtClean="0">
              <a:solidFill>
                <a:srgbClr val="000000"/>
              </a:solidFill>
              <a:latin typeface="Arial"/>
            </a:endParaRPr>
          </a:p>
          <a:p>
            <a:pPr marL="209520">
              <a:buClr>
                <a:srgbClr val="215968"/>
              </a:buClr>
              <a:defRPr/>
            </a:pP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50 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млн.руб</a:t>
            </a: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.;</a:t>
            </a:r>
            <a:endParaRPr lang="ru-RU" sz="1200" spc="-1" dirty="0">
              <a:solidFill>
                <a:srgbClr val="000000"/>
              </a:solidFill>
              <a:latin typeface="Arial"/>
            </a:endParaRPr>
          </a:p>
          <a:p>
            <a:pPr marL="438120" indent="-228600"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200" spc="-1" dirty="0" smtClean="0">
                <a:solidFill>
                  <a:srgbClr val="000000"/>
                </a:solidFill>
                <a:latin typeface="Arial"/>
              </a:rPr>
              <a:t>Льготное кредитование до 5 </a:t>
            </a:r>
            <a:r>
              <a:rPr lang="ru-RU" sz="1200" spc="-1" dirty="0">
                <a:solidFill>
                  <a:srgbClr val="000000"/>
                </a:solidFill>
                <a:latin typeface="Arial"/>
              </a:rPr>
              <a:t>млн.руб. под 0,1% годовых</a:t>
            </a:r>
            <a:r>
              <a:rPr lang="ru-RU" sz="900" spc="-1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438120" indent="-228600"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по банковским кредитам 50% от суммы кредита до 17 млн. руб.</a:t>
            </a:r>
          </a:p>
          <a:p>
            <a:pPr marL="438120" indent="-228600">
              <a:buClr>
                <a:srgbClr val="215968"/>
              </a:buClr>
              <a:buFont typeface="Courier New"/>
              <a:buChar char="o"/>
              <a:defRPr/>
            </a:pPr>
            <a:endParaRPr lang="ru-RU" sz="900" spc="-1" dirty="0" smtClean="0">
              <a:solidFill>
                <a:srgbClr val="000000"/>
              </a:solidFill>
              <a:latin typeface="Arial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843" marR="1531483" indent="-228600">
              <a:lnSpc>
                <a:spcPct val="102200"/>
              </a:lnSpc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05232" y="4763997"/>
            <a:ext cx="519341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464" algn="ctr" defTabSz="897413">
              <a:spcBef>
                <a:spcPts val="1545"/>
              </a:spcBef>
              <a:defRPr/>
            </a:pPr>
            <a:r>
              <a:rPr lang="ru-RU" b="1" u="sng" dirty="0" smtClean="0">
                <a:ln/>
                <a:solidFill>
                  <a:srgbClr val="002060"/>
                </a:solidFill>
                <a:latin typeface="Arial"/>
                <a:cs typeface="Arial"/>
              </a:rPr>
              <a:t>ГОСУДАРСТВЕННАЯ ПОДДЕРЖКА</a:t>
            </a:r>
            <a:endParaRPr lang="ru-RU" b="1" u="sng" dirty="0">
              <a:ln/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 bwMode="auto">
          <a:xfrm>
            <a:off x="11735376" y="3000070"/>
            <a:ext cx="913247" cy="675533"/>
          </a:xfrm>
          <a:prstGeom prst="triangle">
            <a:avLst/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 rot="10800000">
            <a:off x="11735376" y="3685403"/>
            <a:ext cx="913247" cy="675533"/>
          </a:xfrm>
          <a:prstGeom prst="triangle">
            <a:avLst/>
          </a:prstGeom>
          <a:solidFill>
            <a:srgbClr val="0242B2"/>
          </a:solidFill>
          <a:ln>
            <a:solidFill>
              <a:srgbClr val="024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 bwMode="auto">
          <a:xfrm rot="16200000">
            <a:off x="6149297" y="532687"/>
            <a:ext cx="564994" cy="575023"/>
          </a:xfrm>
          <a:prstGeom prst="triangle">
            <a:avLst>
              <a:gd name="adj" fmla="val 51818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3982" y="128715"/>
            <a:ext cx="316067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i="1" u="sng" dirty="0" smtClean="0">
                <a:ln/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  <a:t>ПРИДОРОЖНЫЙ СЕРВИС</a:t>
            </a:r>
            <a:endParaRPr lang="ru-RU" b="1" i="1" u="sng" dirty="0">
              <a:ln/>
              <a:solidFill>
                <a:srgbClr val="0242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9443" y="36248"/>
            <a:ext cx="52730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242B2"/>
                </a:solidFill>
                <a:latin typeface="Arial" pitchFamily="34" charset="0"/>
                <a:cs typeface="Arial" pitchFamily="34" charset="0"/>
              </a:rPr>
              <a:t>ИНВЕСТИЦИОННЫЕ ЗАТРАТЫ  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24,8 млн. руб.</a:t>
            </a:r>
          </a:p>
          <a:p>
            <a:endParaRPr lang="ru-RU" sz="16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Сумма инвестиций –  24 800 000 руб.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Срок окупаемости – от 18 месяцев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4893244"/>
              </p:ext>
            </p:extLst>
          </p:nvPr>
        </p:nvGraphicFramePr>
        <p:xfrm>
          <a:off x="204586" y="1804715"/>
          <a:ext cx="4739553" cy="4913307"/>
        </p:xfrm>
        <a:graphic>
          <a:graphicData uri="http://schemas.openxmlformats.org/drawingml/2006/table">
            <a:tbl>
              <a:tblPr/>
              <a:tblGrid>
                <a:gridCol w="1583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5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2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Местоположение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Курганская область,</a:t>
                      </a:r>
                      <a:r>
                        <a:rPr lang="ru-RU" sz="1100" b="0" strike="noStrike" spc="-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Белозерский район, с.</a:t>
                      </a:r>
                      <a:r>
                        <a:rPr lang="ru-RU" sz="1100" b="0" strike="noStrike" spc="-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Белозерское</a:t>
                      </a:r>
                      <a:endParaRPr lang="ru-RU" sz="1100" b="0" strike="noStrike" spc="-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площадки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га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Кадастровый номер участка/квартала 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45:02:040105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Собственник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Администрация Белозерского сельсовета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земель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Земли населенных пунктов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Электроснабжение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Расстояние от электролинии ВЛ-0,4кВ-150 м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Инженерная инфраструктура обеспечена возможностью подключения к сетям газоснабжения в радиусе 600 м. Техническая возможность подачи газа по сетям газораспределения имеется в объеме до  8 000 м3/ч от ГРС (ориентировочная стоимость 300-500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 строительство скважины.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Точную информацию о количестве и качестве подземных вод можно получить только по результатам геологоразведочных работ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Подъездные пути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Съезд с региональной дороги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1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 Предоставление земельного участка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 аренду без проведения торгов в целях реализации масштабных инвестиционных проектов с последующим правом выкупа;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 Аукцион по предоставлению в аренду земельного участка/продажа земельного участка.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26" name="Picture 2" descr="C:\Users\Руслан\Desktop\придор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018" y="1268655"/>
            <a:ext cx="3333010" cy="3015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6360" y="605634"/>
            <a:ext cx="5358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spc="-1" dirty="0">
                <a:solidFill>
                  <a:srgbClr val="000000"/>
                </a:solidFill>
                <a:latin typeface="Arial"/>
              </a:rPr>
              <a:t>Экономические предпосылки</a:t>
            </a:r>
            <a:r>
              <a:rPr lang="ru-RU" sz="1000" b="1" i="1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1000" spc="-1" dirty="0">
              <a:solidFill>
                <a:srgbClr val="000000"/>
              </a:solidFill>
              <a:latin typeface="Arial"/>
            </a:endParaRPr>
          </a:p>
          <a:p>
            <a:r>
              <a:rPr lang="ru-RU" sz="1000" spc="-1" dirty="0">
                <a:solidFill>
                  <a:srgbClr val="000000"/>
                </a:solidFill>
                <a:latin typeface="Arial"/>
              </a:rPr>
              <a:t>Постоянный спрос на моторное топливо. Потребление газомоторного топлива (</a:t>
            </a:r>
            <a:r>
              <a:rPr lang="ru-RU" sz="1000" spc="-1" dirty="0" err="1">
                <a:solidFill>
                  <a:srgbClr val="000000"/>
                </a:solidFill>
                <a:latin typeface="Arial"/>
              </a:rPr>
              <a:t>ГМТ</a:t>
            </a:r>
            <a:r>
              <a:rPr lang="ru-RU" sz="1000" spc="-1" dirty="0">
                <a:solidFill>
                  <a:srgbClr val="000000"/>
                </a:solidFill>
                <a:latin typeface="Arial"/>
              </a:rPr>
              <a:t>) в России по итогам прошлого года, согласно данным Минэнерго, составило 1,1 млрд куб. м – на 10% выше позапрошлогоднего. Рост этого рынка произошел на фоне уменьшения заправки традиционными видами топлива: бензином (-5,6% до 32,8 млн т) и дизелем (-6,7% до 35,5 млн т). </a:t>
            </a:r>
            <a:endParaRPr lang="en-US" sz="10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809301" y="5274361"/>
            <a:ext cx="7458765" cy="158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1) 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выкупа;  </a:t>
            </a:r>
          </a:p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2) льготное кредитование до 5 млн.руб. под 0,1% годовых.</a:t>
            </a:r>
          </a:p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3) </a:t>
            </a:r>
            <a:r>
              <a:rPr lang="ru-RU" sz="1100" spc="-1" dirty="0" err="1">
                <a:solidFill>
                  <a:srgbClr val="000000"/>
                </a:solidFill>
                <a:latin typeface="Arial"/>
              </a:rPr>
              <a:t>Грантовая</a:t>
            </a:r>
            <a:r>
              <a:rPr lang="ru-RU" sz="1100" spc="-1" dirty="0">
                <a:solidFill>
                  <a:srgbClr val="000000"/>
                </a:solidFill>
                <a:latin typeface="Arial"/>
              </a:rPr>
              <a:t> поддержка до 50% затрат на приобретение инвентаря и строительство объектов туризма </a:t>
            </a:r>
          </a:p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4) Поручительства по банковским кредитам, 50 % от суммы кредита, но не более 17,5 млн. руб.;</a:t>
            </a:r>
          </a:p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5) Субсидирование лизинга оборудования до 50%, но не более 50 млн.руб.; </a:t>
            </a:r>
          </a:p>
          <a:p>
            <a:pPr marL="438120" lvl="0" indent="-228600">
              <a:lnSpc>
                <a:spcPct val="102000"/>
              </a:lnSpc>
              <a:buClr>
                <a:srgbClr val="215968"/>
              </a:buClr>
              <a:buFont typeface="Courier New"/>
              <a:buChar char="o"/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6) Возмещение 50% затрат на создание инфраструктуры</a:t>
            </a:r>
          </a:p>
          <a:p>
            <a:pPr marL="209520" lvl="0">
              <a:lnSpc>
                <a:spcPct val="102000"/>
              </a:lnSpc>
              <a:buClr>
                <a:srgbClr val="215968"/>
              </a:buClr>
              <a:defRPr/>
            </a:pPr>
            <a:r>
              <a:rPr lang="ru-RU" sz="1100" spc="-1" dirty="0">
                <a:solidFill>
                  <a:srgbClr val="000000"/>
                </a:solidFill>
                <a:latin typeface="Arial"/>
              </a:rPr>
              <a:t>(в рамках реализации Постановлений Правительства РФ от 19.10.20 г. № 1704 и от 15.03.16 № 194).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38843" marR="1531483" lvl="0" indent="-228600" defTabSz="914400" rtl="0" eaLnBrk="1" fontAlgn="auto" latinLnBrk="0" hangingPunct="1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ru-RU" sz="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8336" y="4850172"/>
            <a:ext cx="600008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464" marR="0" lvl="0" indent="0" algn="ctr" defTabSz="897413" rtl="0" eaLnBrk="1" fontAlgn="auto" latinLnBrk="0" hangingPunct="1">
              <a:lnSpc>
                <a:spcPct val="100000"/>
              </a:lnSpc>
              <a:spcBef>
                <a:spcPts val="1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 </a:t>
            </a:r>
            <a:r>
              <a:rPr kumimoji="0" lang="ru-RU" sz="1800" b="1" i="0" u="sng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ПОДДЕРЖКА</a:t>
            </a:r>
          </a:p>
        </p:txBody>
      </p:sp>
      <p:sp>
        <p:nvSpPr>
          <p:cNvPr id="31" name="Равнобедренный треугольник 30"/>
          <p:cNvSpPr/>
          <p:nvPr/>
        </p:nvSpPr>
        <p:spPr bwMode="auto">
          <a:xfrm>
            <a:off x="11735376" y="3000070"/>
            <a:ext cx="913247" cy="675533"/>
          </a:xfrm>
          <a:prstGeom prst="triangle">
            <a:avLst/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 bwMode="auto">
          <a:xfrm rot="10800000">
            <a:off x="11735376" y="3685403"/>
            <a:ext cx="913247" cy="675533"/>
          </a:xfrm>
          <a:prstGeom prst="triangle">
            <a:avLst/>
          </a:prstGeom>
          <a:solidFill>
            <a:srgbClr val="0242B2"/>
          </a:solidFill>
          <a:ln>
            <a:solidFill>
              <a:srgbClr val="024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 bwMode="auto">
          <a:xfrm rot="16200000">
            <a:off x="168428" y="988781"/>
            <a:ext cx="564994" cy="575023"/>
          </a:xfrm>
          <a:prstGeom prst="triangle">
            <a:avLst>
              <a:gd name="adj" fmla="val 51818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83625"/>
            <a:ext cx="85386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 smtClean="0">
                <a:ln/>
                <a:solidFill>
                  <a:srgbClr val="0242B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БАЗА ОТДЫХА НА ТЕРРИТОРИИ БЫВШЕГО ЛАГЕРЯ АЛЁШИ РОГАЧЕВА</a:t>
            </a:r>
            <a:endParaRPr kumimoji="0" lang="ru-RU" sz="1800" b="1" i="1" u="sng" strike="noStrike" kern="1200" cap="none" spc="0" normalizeH="0" baseline="0" noProof="0" dirty="0">
              <a:ln/>
              <a:solidFill>
                <a:srgbClr val="0242B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08" y="607814"/>
            <a:ext cx="5273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2B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ИНВЕСТИЦИОННЫЕ ЗАТРАТЫ  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млн. руб.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Сумма инвестиций – 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00 000 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Срок окупаемости – от 30 месяцев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137347"/>
              </p:ext>
            </p:extLst>
          </p:nvPr>
        </p:nvGraphicFramePr>
        <p:xfrm>
          <a:off x="163414" y="1716241"/>
          <a:ext cx="4781263" cy="4984308"/>
        </p:xfrm>
        <a:graphic>
          <a:graphicData uri="http://schemas.openxmlformats.org/drawingml/2006/table">
            <a:tbl>
              <a:tblPr/>
              <a:tblGrid>
                <a:gridCol w="1597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3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Местоположение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Курганская </a:t>
                      </a:r>
                      <a:r>
                        <a:rPr lang="ru-RU" sz="1100" b="0" strike="noStrike" spc="-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обл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р-н Белозерский, д </a:t>
                      </a:r>
                      <a:r>
                        <a:rPr lang="ru-RU" sz="1100" b="0" strike="noStrike" spc="-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Редькино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100" b="0" strike="noStrike" spc="-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ул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Заречная, 1а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площадки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 га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Кадастровый номер участка/квартала 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45:02:060403:86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Собственник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Администрация Белозерского района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земель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Земли особо охраняемых территорий и объектов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Вид разрешенного использования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объектов общественно-делового значения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Электроснабжение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Расстояние от электролинии ВЛ-0,4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Газификация планируется в 2023 – 2024  годы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Имеется скважина 22 метра.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Точную информацию о количестве и качестве подземных вод можно получить только по результатам геологоразведочных работ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Подъездные пути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федеральной трассы 1 км грунтовая дорога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42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Механизм предоставления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 Предоставление земельного участка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 аренду без проведения торгов в целях реализации масштабных инвестиционных проектов с последующим правом выкупа;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2) Аукцион по предоставлению в аренду земельного участка/продажа земельного участка.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1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Дополнительная информация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Территория бывшего лагерь Алёши Рогачева. На территории имеется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жилых корпуса, административное здание. Здание столовой, здание прачечной. </a:t>
                      </a:r>
                    </a:p>
                  </a:txBody>
                  <a:tcPr marL="11005" marR="11005" marT="82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050" name="Picture 2" descr="C:\Users\Руслан\Desktop\база отдых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502" y="2151715"/>
            <a:ext cx="2905623" cy="28510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79847" y="552957"/>
            <a:ext cx="4688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Экономические предпосылки: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Объем </a:t>
            </a:r>
            <a:r>
              <a:rPr lang="ru-RU" sz="1400" dirty="0"/>
              <a:t>туристического потока в среднем составляет более 150 тыс. человека в год. К 2025 году планируется увеличение   туристического потока свыше 30 %.           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29,1</a:t>
            </a:r>
            <a:r>
              <a:rPr lang="ru-RU" sz="1400" dirty="0"/>
              <a:t>% от общей численности населения Курганской области составляют люди  пенсионного </a:t>
            </a:r>
            <a:r>
              <a:rPr lang="ru-RU" sz="1400" dirty="0" smtClean="0"/>
              <a:t>возраста;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дефицит </a:t>
            </a:r>
            <a:r>
              <a:rPr lang="ru-RU" sz="1400" dirty="0"/>
              <a:t>предложений качественных услуг  в данной сфере;</a:t>
            </a:r>
          </a:p>
        </p:txBody>
      </p:sp>
    </p:spTree>
    <p:extLst>
      <p:ext uri="{BB962C8B-B14F-4D97-AF65-F5344CB8AC3E}">
        <p14:creationId xmlns:p14="http://schemas.microsoft.com/office/powerpoint/2010/main" xmlns="" val="10810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53597</TotalTime>
  <Words>816</Words>
  <Application>Microsoft Office PowerPoint</Application>
  <PresentationFormat>Произвольный</PresentationFormat>
  <Paragraphs>163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Бухгалтерия</dc:creator>
  <cp:lastModifiedBy>Надежда Геннадьевна Ачкасова</cp:lastModifiedBy>
  <cp:revision>255</cp:revision>
  <dcterms:created xsi:type="dcterms:W3CDTF">2021-09-06T14:20:49Z</dcterms:created>
  <dcterms:modified xsi:type="dcterms:W3CDTF">2021-11-25T08:50:57Z</dcterms:modified>
</cp:coreProperties>
</file>